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78" r:id="rId5"/>
    <p:sldId id="277" r:id="rId6"/>
    <p:sldId id="741" r:id="rId7"/>
    <p:sldId id="738" r:id="rId8"/>
    <p:sldId id="739" r:id="rId9"/>
    <p:sldId id="740" r:id="rId10"/>
    <p:sldId id="329" r:id="rId11"/>
    <p:sldId id="332" r:id="rId12"/>
    <p:sldId id="737" r:id="rId13"/>
    <p:sldId id="752" r:id="rId14"/>
    <p:sldId id="751" r:id="rId15"/>
    <p:sldId id="753" r:id="rId16"/>
    <p:sldId id="331" r:id="rId17"/>
    <p:sldId id="736" r:id="rId18"/>
    <p:sldId id="330" r:id="rId19"/>
    <p:sldId id="733" r:id="rId20"/>
    <p:sldId id="750" r:id="rId21"/>
    <p:sldId id="749" r:id="rId22"/>
    <p:sldId id="731" r:id="rId23"/>
    <p:sldId id="732" r:id="rId24"/>
    <p:sldId id="754" r:id="rId25"/>
    <p:sldId id="755" r:id="rId26"/>
    <p:sldId id="7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3" autoAdjust="0"/>
    <p:restoredTop sz="97366" autoAdjust="0"/>
  </p:normalViewPr>
  <p:slideViewPr>
    <p:cSldViewPr snapToGrid="0">
      <p:cViewPr varScale="1">
        <p:scale>
          <a:sx n="106" d="100"/>
          <a:sy n="106" d="100"/>
        </p:scale>
        <p:origin x="144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66CA3-116B-47E6-8862-6A67497B4BA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838E6-35D6-4633-B949-7819F8014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1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838E6-35D6-4633-B949-7819F8014B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3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838E6-35D6-4633-B949-7819F8014B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14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SCRIPT:</a:t>
            </a:r>
          </a:p>
          <a:p>
            <a:endParaRPr lang="en-US"/>
          </a:p>
          <a:p>
            <a:pPr marL="228600" indent="-228600">
              <a:buAutoNum type="arabicPeriod"/>
            </a:pPr>
            <a:r>
              <a:rPr lang="en-US"/>
              <a:t>Begin </a:t>
            </a:r>
            <a:r>
              <a:rPr lang="en-US" err="1"/>
              <a:t>bij</a:t>
            </a:r>
            <a:r>
              <a:rPr lang="en-US"/>
              <a:t> </a:t>
            </a:r>
            <a:r>
              <a:rPr lang="en-US" err="1"/>
              <a:t>huidig</a:t>
            </a:r>
            <a:endParaRPr lang="en-US"/>
          </a:p>
          <a:p>
            <a:pPr marL="228600" indent="-228600">
              <a:buAutoNum type="arabicPeriod"/>
            </a:pPr>
            <a:r>
              <a:rPr lang="en-US"/>
              <a:t>Laat de </a:t>
            </a:r>
            <a:r>
              <a:rPr lang="en-US" err="1"/>
              <a:t>verschillende</a:t>
            </a:r>
            <a:r>
              <a:rPr lang="en-US"/>
              <a:t> output </a:t>
            </a:r>
            <a:r>
              <a:rPr lang="en-US" err="1"/>
              <a:t>grafieken</a:t>
            </a:r>
            <a:r>
              <a:rPr lang="en-US"/>
              <a:t> </a:t>
            </a:r>
            <a:r>
              <a:rPr lang="en-US" err="1"/>
              <a:t>zien</a:t>
            </a:r>
            <a:endParaRPr lang="en-US"/>
          </a:p>
          <a:p>
            <a:pPr marL="228600" indent="-228600">
              <a:buAutoNum type="arabicPeriod"/>
            </a:pPr>
            <a:r>
              <a:rPr lang="en-US"/>
              <a:t>Druk op </a:t>
            </a:r>
            <a:r>
              <a:rPr lang="en-US" err="1"/>
              <a:t>geplande</a:t>
            </a:r>
            <a:r>
              <a:rPr lang="en-US"/>
              <a:t> </a:t>
            </a:r>
            <a:r>
              <a:rPr lang="en-US" err="1"/>
              <a:t>investeringen</a:t>
            </a:r>
            <a:endParaRPr lang="en-US"/>
          </a:p>
          <a:p>
            <a:pPr marL="685800" lvl="1" indent="-228600">
              <a:buAutoNum type="arabicPeriod"/>
            </a:pPr>
            <a:r>
              <a:rPr lang="en-US" err="1"/>
              <a:t>Opwek</a:t>
            </a:r>
            <a:r>
              <a:rPr lang="en-US"/>
              <a:t> </a:t>
            </a:r>
            <a:r>
              <a:rPr lang="en-US" err="1"/>
              <a:t>neemt</a:t>
            </a:r>
            <a:r>
              <a:rPr lang="en-US"/>
              <a:t> toe met 7 MW </a:t>
            </a:r>
            <a:r>
              <a:rPr lang="en-US" err="1"/>
              <a:t>zon</a:t>
            </a:r>
            <a:r>
              <a:rPr lang="en-US"/>
              <a:t> op dak </a:t>
            </a:r>
            <a:r>
              <a:rPr lang="en-US" err="1"/>
              <a:t>bedrijven</a:t>
            </a:r>
            <a:r>
              <a:rPr lang="en-US"/>
              <a:t> en 44MW </a:t>
            </a:r>
            <a:r>
              <a:rPr lang="en-US" err="1"/>
              <a:t>zonnepark</a:t>
            </a:r>
            <a:endParaRPr lang="en-US"/>
          </a:p>
          <a:p>
            <a:pPr marL="685800" lvl="1" indent="-228600">
              <a:buAutoNum type="arabicPeriod"/>
            </a:pPr>
            <a:r>
              <a:rPr lang="en-US"/>
              <a:t>Piek </a:t>
            </a:r>
            <a:r>
              <a:rPr lang="en-US" err="1"/>
              <a:t>teruglevering</a:t>
            </a:r>
            <a:r>
              <a:rPr lang="en-US"/>
              <a:t> van </a:t>
            </a:r>
            <a:r>
              <a:rPr lang="en-US" err="1"/>
              <a:t>gezamenlijk</a:t>
            </a:r>
            <a:r>
              <a:rPr lang="en-US"/>
              <a:t> </a:t>
            </a:r>
            <a:r>
              <a:rPr lang="en-US" err="1"/>
              <a:t>systeem</a:t>
            </a:r>
            <a:r>
              <a:rPr lang="en-US"/>
              <a:t> is minder dan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kwart</a:t>
            </a:r>
            <a:r>
              <a:rPr lang="en-US"/>
              <a:t> van </a:t>
            </a:r>
            <a:r>
              <a:rPr lang="en-US" err="1"/>
              <a:t>totale</a:t>
            </a:r>
            <a:r>
              <a:rPr lang="en-US"/>
              <a:t> </a:t>
            </a:r>
            <a:r>
              <a:rPr lang="en-US" err="1"/>
              <a:t>opwek</a:t>
            </a:r>
            <a:r>
              <a:rPr lang="en-US"/>
              <a:t> </a:t>
            </a:r>
            <a:r>
              <a:rPr lang="en-US" err="1"/>
              <a:t>vermogen</a:t>
            </a:r>
            <a:r>
              <a:rPr lang="en-US"/>
              <a:t> PV</a:t>
            </a:r>
          </a:p>
          <a:p>
            <a:pPr marL="685800" lvl="1" indent="-228600">
              <a:buAutoNum type="arabicPeriod"/>
            </a:pPr>
            <a:r>
              <a:rPr lang="en-US" err="1"/>
              <a:t>Bedrijven</a:t>
            </a:r>
            <a:r>
              <a:rPr lang="en-US"/>
              <a:t> </a:t>
            </a:r>
            <a:r>
              <a:rPr lang="en-US" err="1"/>
              <a:t>hebben</a:t>
            </a:r>
            <a:r>
              <a:rPr lang="en-US"/>
              <a:t> </a:t>
            </a:r>
            <a:r>
              <a:rPr lang="en-US" err="1"/>
              <a:t>hoog</a:t>
            </a:r>
            <a:r>
              <a:rPr lang="en-US"/>
              <a:t> </a:t>
            </a:r>
            <a:r>
              <a:rPr lang="en-US" err="1"/>
              <a:t>verbruik</a:t>
            </a:r>
            <a:r>
              <a:rPr lang="en-US"/>
              <a:t> </a:t>
            </a:r>
            <a:r>
              <a:rPr lang="en-US" err="1"/>
              <a:t>dus</a:t>
            </a:r>
            <a:r>
              <a:rPr lang="en-US"/>
              <a:t> </a:t>
            </a:r>
            <a:r>
              <a:rPr lang="en-US" err="1"/>
              <a:t>kunnen</a:t>
            </a:r>
            <a:r>
              <a:rPr lang="en-US"/>
              <a:t> </a:t>
            </a:r>
            <a:r>
              <a:rPr lang="en-US" err="1"/>
              <a:t>veel</a:t>
            </a:r>
            <a:r>
              <a:rPr lang="en-US"/>
              <a:t> </a:t>
            </a:r>
            <a:r>
              <a:rPr lang="en-US" err="1"/>
              <a:t>lokaal</a:t>
            </a:r>
            <a:r>
              <a:rPr lang="en-US"/>
              <a:t> </a:t>
            </a:r>
            <a:r>
              <a:rPr lang="en-US" err="1"/>
              <a:t>verbruiken</a:t>
            </a:r>
            <a:r>
              <a:rPr lang="en-US"/>
              <a:t>, maar </a:t>
            </a:r>
            <a:r>
              <a:rPr lang="en-US" err="1"/>
              <a:t>onbalans</a:t>
            </a:r>
            <a:r>
              <a:rPr lang="en-US"/>
              <a:t> </a:t>
            </a:r>
            <a:r>
              <a:rPr lang="en-US" err="1"/>
              <a:t>groeit</a:t>
            </a:r>
            <a:endParaRPr lang="en-US"/>
          </a:p>
          <a:p>
            <a:pPr marL="685800" lvl="1" indent="-228600">
              <a:buAutoNum type="arabicPeriod"/>
            </a:pPr>
            <a:r>
              <a:rPr lang="en-US" err="1"/>
              <a:t>Warmtevraag</a:t>
            </a:r>
            <a:r>
              <a:rPr lang="en-US"/>
              <a:t> </a:t>
            </a:r>
            <a:r>
              <a:rPr lang="en-US" err="1"/>
              <a:t>elektrificeren</a:t>
            </a:r>
            <a:r>
              <a:rPr lang="en-US"/>
              <a:t> (</a:t>
            </a:r>
            <a:r>
              <a:rPr lang="en-US" err="1"/>
              <a:t>sldier</a:t>
            </a:r>
            <a:r>
              <a:rPr lang="en-US"/>
              <a:t> </a:t>
            </a:r>
            <a:r>
              <a:rPr lang="en-US" err="1"/>
              <a:t>warmtepompen</a:t>
            </a:r>
            <a:r>
              <a:rPr lang="en-US"/>
              <a:t>) </a:t>
            </a:r>
            <a:r>
              <a:rPr lang="en-US" err="1"/>
              <a:t>zal</a:t>
            </a:r>
            <a:r>
              <a:rPr lang="en-US"/>
              <a:t> </a:t>
            </a:r>
            <a:r>
              <a:rPr lang="en-US" err="1"/>
              <a:t>leiden</a:t>
            </a:r>
            <a:r>
              <a:rPr lang="en-US"/>
              <a:t> tot </a:t>
            </a:r>
            <a:r>
              <a:rPr lang="en-US" err="1"/>
              <a:t>enorme</a:t>
            </a:r>
            <a:r>
              <a:rPr lang="en-US"/>
              <a:t> </a:t>
            </a:r>
            <a:r>
              <a:rPr lang="en-US" err="1"/>
              <a:t>groei</a:t>
            </a:r>
            <a:r>
              <a:rPr lang="en-US"/>
              <a:t> </a:t>
            </a:r>
            <a:r>
              <a:rPr lang="en-US" err="1"/>
              <a:t>vraag</a:t>
            </a:r>
            <a:endParaRPr lang="en-US"/>
          </a:p>
          <a:p>
            <a:pPr marL="685800" lvl="1" indent="-228600">
              <a:buAutoNum type="arabicPeriod"/>
            </a:pPr>
            <a:r>
              <a:rPr lang="en-US" err="1"/>
              <a:t>Nog</a:t>
            </a:r>
            <a:r>
              <a:rPr lang="en-US"/>
              <a:t> </a:t>
            </a:r>
            <a:r>
              <a:rPr lang="en-US" err="1"/>
              <a:t>veel</a:t>
            </a:r>
            <a:r>
              <a:rPr lang="en-US"/>
              <a:t> </a:t>
            </a:r>
            <a:r>
              <a:rPr lang="en-US" err="1"/>
              <a:t>potentie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slimmere</a:t>
            </a:r>
            <a:r>
              <a:rPr lang="en-US"/>
              <a:t> </a:t>
            </a:r>
            <a:r>
              <a:rPr lang="en-US" err="1"/>
              <a:t>aansturing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</a:t>
            </a:r>
            <a:r>
              <a:rPr lang="en-US" err="1"/>
              <a:t>meer</a:t>
            </a:r>
            <a:r>
              <a:rPr lang="en-US"/>
              <a:t> data van </a:t>
            </a:r>
            <a:r>
              <a:rPr lang="en-US" err="1"/>
              <a:t>o.a.</a:t>
            </a:r>
            <a:r>
              <a:rPr lang="en-US"/>
              <a:t> </a:t>
            </a:r>
            <a:r>
              <a:rPr lang="en-US" err="1"/>
              <a:t>aansluitcapaciteit</a:t>
            </a:r>
            <a:r>
              <a:rPr lang="en-US"/>
              <a:t> </a:t>
            </a:r>
            <a:r>
              <a:rPr lang="en-US" err="1"/>
              <a:t>bedrijven</a:t>
            </a:r>
            <a:r>
              <a:rPr lang="en-US"/>
              <a:t> en </a:t>
            </a:r>
            <a:r>
              <a:rPr lang="en-US" err="1"/>
              <a:t>vermogens</a:t>
            </a:r>
            <a:r>
              <a:rPr lang="en-US"/>
              <a:t> stations</a:t>
            </a:r>
          </a:p>
          <a:p>
            <a:pPr marL="685800" lvl="1" indent="-228600">
              <a:buAutoNum type="arabicPeriod"/>
            </a:pP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838E6-35D6-4633-B949-7819F8014B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413025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64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832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7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5400" dirty="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44D815C-8BF3-4ECF-A945-A2A7C2983A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5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07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7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68992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9582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26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911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44920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43D59024-D21F-46A9-B65B-C9166E4E30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083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C929A99D-6C0C-468B-854A-FF1CC91260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0384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60F12D74-CCEB-4CE6-A979-072265047F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685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6A481ED4-1444-4E48-A31E-B2624CF536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70228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1FCF4CD5-BF81-4AEB-BE4A-D07274F666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6083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68146790-CD56-4671-AD13-89B30FAF5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6083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305877BA-4DF5-499D-9288-3956FC9B1B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0384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2E6E064-1B6D-455F-98A9-1A851E3FE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0384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76F0A93D-9B44-4CF6-87AF-4B5200AF2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685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550B9205-0F01-47B9-9C79-42EB1E22C9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685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8FC1F3E1-C69F-4835-A5CD-929BD175AF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0228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457972FF-3484-4C00-A636-0F208F816C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70228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1413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64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enmo.com/tools/digital-twin-groote-lind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96" y="518678"/>
            <a:ext cx="10799616" cy="1501327"/>
          </a:xfrm>
        </p:spPr>
        <p:txBody>
          <a:bodyPr>
            <a:normAutofit/>
          </a:bodyPr>
          <a:lstStyle/>
          <a:p>
            <a:r>
              <a:rPr lang="en-US" sz="4200"/>
              <a:t>Welkom bij Zenmo simulations</a:t>
            </a:r>
            <a:endParaRPr lang="en-US" sz="4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DA17F-F303-4811-96C4-AD8A09AB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051" y="2294930"/>
            <a:ext cx="6954224" cy="456307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GB" sz="2200"/>
              <a:t>Onze missie is het versnellen van de energietransitie.</a:t>
            </a:r>
          </a:p>
          <a:p>
            <a:pPr>
              <a:spcBef>
                <a:spcPts val="600"/>
              </a:spcBef>
            </a:pPr>
            <a:r>
              <a:rPr lang="en-GB" sz="2200"/>
              <a:t>Wij maken simulaties die laten zien hoe gebieden snel over kunnen schakelen op zon, wind, elektrisch vervoer, etc.</a:t>
            </a:r>
          </a:p>
          <a:p>
            <a:pPr>
              <a:spcBef>
                <a:spcPts val="600"/>
              </a:spcBef>
            </a:pPr>
            <a:r>
              <a:rPr lang="en-GB" sz="2200"/>
              <a:t>Door de netcongestie ligt de nadruk nu op bedrijventerreinen die meer willen doen met het bestaande elektriciteitsnet.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/>
              <a:t>Onze simulaties zijn: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/>
              <a:t>Open source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/>
              <a:t>Interactief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/>
              <a:t>Agent-based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/>
              <a:t>Digital twins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C1772C-6041-BEAD-5DB8-FCD3356CE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96384"/>
            <a:ext cx="4425696" cy="2261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DCC4DA-0230-5F4B-AFB7-2C6DBD9D5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1" r="1554" b="3021"/>
          <a:stretch/>
        </p:blipFill>
        <p:spPr>
          <a:xfrm>
            <a:off x="1" y="2294930"/>
            <a:ext cx="4425696" cy="2257458"/>
          </a:xfrm>
          <a:prstGeom prst="rect">
            <a:avLst/>
          </a:prstGeom>
        </p:spPr>
      </p:pic>
      <p:pic>
        <p:nvPicPr>
          <p:cNvPr id="14" name="Picture 13" descr="A logo with a circle and text&#10;&#10;Description automatically generated">
            <a:extLst>
              <a:ext uri="{FF2B5EF4-FFF2-40B4-BE49-F238E27FC236}">
                <a16:creationId xmlns:a16="http://schemas.microsoft.com/office/drawing/2014/main" id="{2343EA77-5AA1-038E-A0EF-FDF038349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337" y="5286690"/>
            <a:ext cx="2827642" cy="13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59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32CD-458D-F008-FA3A-65C3848B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Interactief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F4F02-F0DA-CB66-7399-4FECC5D16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7225" y="4384675"/>
            <a:ext cx="7192511" cy="2263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Input</a:t>
            </a:r>
          </a:p>
          <a:p>
            <a:r>
              <a:rPr lang="en-US" err="1"/>
              <a:t>Opwek</a:t>
            </a:r>
            <a:endParaRPr lang="en-US"/>
          </a:p>
          <a:p>
            <a:r>
              <a:rPr lang="en-US" err="1"/>
              <a:t>Verbruik</a:t>
            </a:r>
            <a:r>
              <a:rPr lang="en-US"/>
              <a:t> en </a:t>
            </a:r>
            <a:r>
              <a:rPr lang="en-US" err="1"/>
              <a:t>elektrificatie</a:t>
            </a:r>
            <a:endParaRPr lang="en-US"/>
          </a:p>
          <a:p>
            <a:r>
              <a:rPr lang="en-US"/>
              <a:t>Flex en </a:t>
            </a:r>
            <a:r>
              <a:rPr lang="en-US" err="1"/>
              <a:t>opslag</a:t>
            </a:r>
            <a:endParaRPr lang="en-US"/>
          </a:p>
          <a:p>
            <a:r>
              <a:rPr lang="en-US" err="1"/>
              <a:t>Collectieve</a:t>
            </a:r>
            <a:r>
              <a:rPr lang="en-US"/>
              <a:t> sturing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DDE9-C655-E512-6147-5C0D8AFB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Tijdelijke aanduiding voor afbeelding 12">
            <a:extLst>
              <a:ext uri="{FF2B5EF4-FFF2-40B4-BE49-F238E27FC236}">
                <a16:creationId xmlns:a16="http://schemas.microsoft.com/office/drawing/2014/main" id="{735C53A8-1075-BD32-D838-72C4D5ED03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89" r="1376"/>
          <a:stretch/>
        </p:blipFill>
        <p:spPr>
          <a:xfrm>
            <a:off x="4069080" y="1"/>
            <a:ext cx="8122920" cy="4335866"/>
          </a:xfrm>
        </p:spPr>
      </p:pic>
    </p:spTree>
    <p:extLst>
      <p:ext uri="{BB962C8B-B14F-4D97-AF65-F5344CB8AC3E}">
        <p14:creationId xmlns:p14="http://schemas.microsoft.com/office/powerpoint/2010/main" val="3094123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32CD-458D-F008-FA3A-65C3848B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Interactief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F4F02-F0DA-CB66-7399-4FECC5D16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7225" y="4384675"/>
            <a:ext cx="7192511" cy="2263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Output</a:t>
            </a:r>
          </a:p>
          <a:p>
            <a:r>
              <a:rPr lang="en-US"/>
              <a:t>(Piek)</a:t>
            </a:r>
            <a:r>
              <a:rPr lang="en-US" err="1"/>
              <a:t>belasting</a:t>
            </a:r>
            <a:r>
              <a:rPr lang="en-US"/>
              <a:t> net</a:t>
            </a:r>
          </a:p>
          <a:p>
            <a:r>
              <a:rPr lang="en-US" err="1"/>
              <a:t>Gelijktijdigheid</a:t>
            </a:r>
            <a:endParaRPr lang="en-US"/>
          </a:p>
          <a:p>
            <a:r>
              <a:rPr lang="en-US" err="1"/>
              <a:t>Inzicht</a:t>
            </a:r>
            <a:r>
              <a:rPr lang="en-US"/>
              <a:t> in (</a:t>
            </a:r>
            <a:r>
              <a:rPr lang="en-US" err="1"/>
              <a:t>geagregeerde</a:t>
            </a:r>
            <a:r>
              <a:rPr lang="en-US"/>
              <a:t>) </a:t>
            </a:r>
            <a:r>
              <a:rPr lang="en-US" err="1"/>
              <a:t>profielen</a:t>
            </a:r>
            <a:endParaRPr lang="en-US"/>
          </a:p>
          <a:p>
            <a:r>
              <a:rPr lang="en-US" err="1"/>
              <a:t>Inzicht</a:t>
            </a:r>
            <a:r>
              <a:rPr lang="en-US"/>
              <a:t> in </a:t>
            </a:r>
            <a:r>
              <a:rPr lang="en-US" err="1"/>
              <a:t>onbalans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DDE9-C655-E512-6147-5C0D8AFB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Tijdelijke aanduiding voor afbeelding 12">
            <a:extLst>
              <a:ext uri="{FF2B5EF4-FFF2-40B4-BE49-F238E27FC236}">
                <a16:creationId xmlns:a16="http://schemas.microsoft.com/office/drawing/2014/main" id="{735C53A8-1075-BD32-D838-72C4D5ED03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268" r="1376"/>
          <a:stretch/>
        </p:blipFill>
        <p:spPr>
          <a:xfrm>
            <a:off x="4076700" y="1"/>
            <a:ext cx="8115300" cy="4311800"/>
          </a:xfrm>
        </p:spPr>
      </p:pic>
    </p:spTree>
    <p:extLst>
      <p:ext uri="{BB962C8B-B14F-4D97-AF65-F5344CB8AC3E}">
        <p14:creationId xmlns:p14="http://schemas.microsoft.com/office/powerpoint/2010/main" val="1932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32CD-458D-F008-FA3A-65C3848B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Interactief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F4F02-F0DA-CB66-7399-4FECC5D16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7225" y="4384675"/>
            <a:ext cx="7192511" cy="226377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/>
              <a:t>Demo</a:t>
            </a:r>
          </a:p>
          <a:p>
            <a:pPr marL="457200" lvl="1" indent="0">
              <a:buNone/>
            </a:pPr>
            <a:r>
              <a:rPr lang="en-US">
                <a:hlinkClick r:id="rId3"/>
              </a:rPr>
              <a:t>https://zenmo.com/tools/digital-twin-groote-lindt/</a:t>
            </a:r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DDE9-C655-E512-6147-5C0D8AFB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Tijdelijke aanduiding voor afbeelding 12">
            <a:extLst>
              <a:ext uri="{FF2B5EF4-FFF2-40B4-BE49-F238E27FC236}">
                <a16:creationId xmlns:a16="http://schemas.microsoft.com/office/drawing/2014/main" id="{735C53A8-1075-BD32-D838-72C4D5ED03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280" r="1376"/>
          <a:stretch/>
        </p:blipFill>
        <p:spPr>
          <a:xfrm>
            <a:off x="4107180" y="1"/>
            <a:ext cx="8084820" cy="4319536"/>
          </a:xfrm>
        </p:spPr>
      </p:pic>
    </p:spTree>
    <p:extLst>
      <p:ext uri="{BB962C8B-B14F-4D97-AF65-F5344CB8AC3E}">
        <p14:creationId xmlns:p14="http://schemas.microsoft.com/office/powerpoint/2010/main" val="2594301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671CC-66E7-E58F-7A58-5D82CB4DF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029075"/>
            <a:ext cx="2884022" cy="1847850"/>
          </a:xfrm>
        </p:spPr>
        <p:txBody>
          <a:bodyPr/>
          <a:lstStyle/>
          <a:p>
            <a:r>
              <a:rPr lang="en-GB"/>
              <a:t>Agent-</a:t>
            </a:r>
            <a:br>
              <a:rPr lang="en-GB"/>
            </a:br>
            <a:r>
              <a:rPr lang="en-GB"/>
              <a:t>based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0616A6-EBC4-ECE5-0FFF-4972C7B21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75" y="3775075"/>
            <a:ext cx="6900863" cy="2759075"/>
          </a:xfrm>
        </p:spPr>
        <p:txBody>
          <a:bodyPr>
            <a:normAutofit/>
          </a:bodyPr>
          <a:lstStyle/>
          <a:p>
            <a:r>
              <a:rPr lang="en-GB"/>
              <a:t>Als je eenmaal een digital twin hebt is agent-based een perfecte methode om die "tot leven te wekken"</a:t>
            </a:r>
          </a:p>
          <a:p>
            <a:r>
              <a:rPr lang="en-GB"/>
              <a:t>Het antwoord op een zoektocht die begon met onderzoek naar de energy transition aan de TU/e</a:t>
            </a:r>
          </a:p>
          <a:p>
            <a:r>
              <a:rPr lang="en-GB"/>
              <a:t>De essentie is dat je veel verschillende entiteiten gedrag kunt geven dat geparametriseerd wordt op basis van tijd, plaats, interactie en wat je nog meer toevoegt.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8BA28-D634-53F8-05A2-87B2E580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67A57-784C-FA2C-F5F1-AF25B10A2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896" y="0"/>
            <a:ext cx="6586104" cy="3429000"/>
          </a:xfrm>
          <a:prstGeom prst="rect">
            <a:avLst/>
          </a:prstGeom>
        </p:spPr>
      </p:pic>
      <p:pic>
        <p:nvPicPr>
          <p:cNvPr id="14" name="Picture 13" descr="Diagram of a diagram of a system&#10;&#10;Description automatically generated">
            <a:extLst>
              <a:ext uri="{FF2B5EF4-FFF2-40B4-BE49-F238E27FC236}">
                <a16:creationId xmlns:a16="http://schemas.microsoft.com/office/drawing/2014/main" id="{53FD76A0-ED80-808C-453B-B1DCE351B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05895" cy="3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32CD-458D-F008-FA3A-65C3848B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Agent-based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F4F02-F0DA-CB66-7399-4FECC5D16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7225" y="4457700"/>
            <a:ext cx="7192511" cy="2190750"/>
          </a:xfrm>
        </p:spPr>
        <p:txBody>
          <a:bodyPr>
            <a:normAutofit/>
          </a:bodyPr>
          <a:lstStyle/>
          <a:p>
            <a:r>
              <a:rPr lang="en-GB"/>
              <a:t>Alle agents </a:t>
            </a:r>
            <a:r>
              <a:rPr lang="en-GB" err="1"/>
              <a:t>hebben</a:t>
            </a:r>
            <a:r>
              <a:rPr lang="en-GB"/>
              <a:t> </a:t>
            </a:r>
            <a:r>
              <a:rPr lang="en-GB" err="1"/>
              <a:t>hun</a:t>
            </a:r>
            <a:r>
              <a:rPr lang="en-GB"/>
              <a:t> eigen </a:t>
            </a:r>
            <a:r>
              <a:rPr lang="en-GB" err="1"/>
              <a:t>dynamieken</a:t>
            </a:r>
            <a:endParaRPr lang="en-GB"/>
          </a:p>
          <a:p>
            <a:r>
              <a:rPr lang="en-GB"/>
              <a:t>Agents </a:t>
            </a:r>
            <a:r>
              <a:rPr lang="en-GB" err="1"/>
              <a:t>zijn</a:t>
            </a:r>
            <a:r>
              <a:rPr lang="en-GB"/>
              <a:t>: </a:t>
            </a:r>
            <a:r>
              <a:rPr lang="en-GB" err="1"/>
              <a:t>bedrijfsvestigingen</a:t>
            </a:r>
            <a:r>
              <a:rPr lang="en-GB"/>
              <a:t>, </a:t>
            </a:r>
            <a:r>
              <a:rPr lang="en-GB" err="1"/>
              <a:t>batterijen</a:t>
            </a:r>
            <a:r>
              <a:rPr lang="en-GB"/>
              <a:t>, PV </a:t>
            </a:r>
            <a:r>
              <a:rPr lang="en-GB" err="1"/>
              <a:t>installaties</a:t>
            </a:r>
            <a:r>
              <a:rPr lang="en-GB"/>
              <a:t>, </a:t>
            </a:r>
            <a:r>
              <a:rPr lang="en-GB" err="1"/>
              <a:t>Elektrische</a:t>
            </a:r>
            <a:r>
              <a:rPr lang="en-GB"/>
              <a:t> auto’s, </a:t>
            </a:r>
            <a:r>
              <a:rPr lang="en-GB" err="1"/>
              <a:t>elektrische</a:t>
            </a:r>
            <a:r>
              <a:rPr lang="en-GB"/>
              <a:t> trucks, </a:t>
            </a:r>
            <a:r>
              <a:rPr lang="en-GB" err="1"/>
              <a:t>transformatoren</a:t>
            </a:r>
            <a:r>
              <a:rPr lang="en-GB"/>
              <a:t>, etc.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DDE9-C655-E512-6147-5C0D8AFB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E9006C5A-94E7-3F5A-4D19-880593BDA8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1033" r="1391" b="-1101"/>
          <a:stretch/>
        </p:blipFill>
        <p:spPr>
          <a:xfrm>
            <a:off x="4087864" y="1"/>
            <a:ext cx="8104135" cy="4320540"/>
          </a:xfrm>
        </p:spPr>
      </p:pic>
    </p:spTree>
    <p:extLst>
      <p:ext uri="{BB962C8B-B14F-4D97-AF65-F5344CB8AC3E}">
        <p14:creationId xmlns:p14="http://schemas.microsoft.com/office/powerpoint/2010/main" val="104102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32CD-458D-F008-FA3A-65C3848B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Digital</a:t>
            </a:r>
            <a:br>
              <a:rPr lang="en-GB"/>
            </a:br>
            <a:r>
              <a:rPr lang="en-GB"/>
              <a:t>twin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F4F02-F0DA-CB66-7399-4FECC5D16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7225" y="3657601"/>
            <a:ext cx="7192511" cy="2990849"/>
          </a:xfrm>
        </p:spPr>
        <p:txBody>
          <a:bodyPr>
            <a:normAutofit lnSpcReduction="10000"/>
          </a:bodyPr>
          <a:lstStyle/>
          <a:p>
            <a:r>
              <a:rPr lang="en-GB"/>
              <a:t>Digital twins zijn een manier om de werkelijkheid na te maken op de computer waarna je er een veelheid van scenario's op los kunt laten.</a:t>
            </a:r>
          </a:p>
          <a:p>
            <a:r>
              <a:rPr lang="en-GB"/>
              <a:t>De informatie om digital twins te vullen wordt in hoog tempo meer en vaak zijn coordinaten een goede manier om data sets aan elkaar te linken.</a:t>
            </a:r>
          </a:p>
          <a:p>
            <a:r>
              <a:rPr lang="en-US"/>
              <a:t>De computerkracht nodig om dit door te rekenen en </a:t>
            </a:r>
            <a:br>
              <a:rPr lang="en-US"/>
            </a:br>
            <a:r>
              <a:rPr lang="en-US"/>
              <a:t>weer te geven wordt in hoog tempo meer.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DDE9-C655-E512-6147-5C0D8AFB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Picture Placeholder 9" descr="A diagram of a city&#10;&#10;Description automatically generated">
            <a:extLst>
              <a:ext uri="{FF2B5EF4-FFF2-40B4-BE49-F238E27FC236}">
                <a16:creationId xmlns:a16="http://schemas.microsoft.com/office/drawing/2014/main" id="{7E9DA184-A495-B514-4D4B-C0C9158E30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726" r="10726"/>
          <a:stretch/>
        </p:blipFill>
        <p:spPr>
          <a:xfrm>
            <a:off x="3448050" y="-68730"/>
            <a:ext cx="4038600" cy="3429000"/>
          </a:xfrm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34BEF051-591C-A803-0B1D-E32BC7E9B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0"/>
            <a:ext cx="5689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55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4901F03-A03D-2C53-BCE1-8F69B9987C7F}"/>
              </a:ext>
            </a:extLst>
          </p:cNvPr>
          <p:cNvSpPr/>
          <p:nvPr/>
        </p:nvSpPr>
        <p:spPr>
          <a:xfrm>
            <a:off x="6524561" y="2216247"/>
            <a:ext cx="2746548" cy="2579076"/>
          </a:xfrm>
          <a:prstGeom prst="flowChartConnector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err="1">
                <a:solidFill>
                  <a:srgbClr val="000000"/>
                </a:solidFill>
                <a:ea typeface="+mn-lt"/>
                <a:cs typeface="+mn-lt"/>
              </a:rPr>
              <a:t>Opzet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 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digital twin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BCBB-E850-F300-88B7-2B8B57EF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Data </a:t>
            </a:r>
            <a:br>
              <a:rPr lang="en-GB" sz="4000"/>
            </a:br>
            <a:r>
              <a:rPr lang="en-GB" sz="4000"/>
              <a:t>voor digital twins</a:t>
            </a:r>
            <a:endParaRPr lang="en-US" sz="4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FF819-8E92-BCD0-309C-1088C96D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Picture 9" descr="A blue house with a black background&#10;&#10;Description automatically generated">
            <a:extLst>
              <a:ext uri="{FF2B5EF4-FFF2-40B4-BE49-F238E27FC236}">
                <a16:creationId xmlns:a16="http://schemas.microsoft.com/office/drawing/2014/main" id="{DBA24856-93A6-6C4B-F38F-52ACBB85B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750" y="3623160"/>
            <a:ext cx="553835" cy="454879"/>
          </a:xfrm>
          <a:prstGeom prst="rect">
            <a:avLst/>
          </a:prstGeom>
        </p:spPr>
      </p:pic>
      <p:pic>
        <p:nvPicPr>
          <p:cNvPr id="12" name="Graphic 11" descr="Factory with solid fill">
            <a:extLst>
              <a:ext uri="{FF2B5EF4-FFF2-40B4-BE49-F238E27FC236}">
                <a16:creationId xmlns:a16="http://schemas.microsoft.com/office/drawing/2014/main" id="{056759F2-F1FA-EECC-26C1-44C772A6A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1253" y="3306726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CA42EA-5F4D-9891-BFFB-B2CF8FD2BE86}"/>
              </a:ext>
            </a:extLst>
          </p:cNvPr>
          <p:cNvSpPr txBox="1"/>
          <p:nvPr/>
        </p:nvSpPr>
        <p:spPr>
          <a:xfrm>
            <a:off x="4876203" y="2153533"/>
            <a:ext cx="16155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Open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F519AE-C78B-693E-FB8E-988F14E1F3FA}"/>
              </a:ext>
            </a:extLst>
          </p:cNvPr>
          <p:cNvSpPr txBox="1"/>
          <p:nvPr/>
        </p:nvSpPr>
        <p:spPr>
          <a:xfrm>
            <a:off x="9179839" y="1447626"/>
            <a:ext cx="309219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err="1"/>
              <a:t>Uitvraag</a:t>
            </a:r>
            <a:r>
              <a:rPr lang="en-US" sz="2400"/>
              <a:t> bedrijven</a:t>
            </a:r>
            <a:br>
              <a:rPr lang="en-US" sz="2400"/>
            </a:br>
            <a:r>
              <a:rPr lang="en-US" sz="2400"/>
              <a:t>(meetbedrijven)</a:t>
            </a:r>
            <a:endParaRPr lang="en-US" sz="2400" err="1"/>
          </a:p>
          <a:p>
            <a:pPr algn="ctr"/>
            <a:endParaRPr lang="en-US">
              <a:ea typeface="+mn-lt"/>
              <a:cs typeface="+mn-lt"/>
            </a:endParaRPr>
          </a:p>
          <a:p>
            <a:pPr algn="ctr"/>
            <a:r>
              <a:rPr lang="en-US" err="1">
                <a:ea typeface="+mn-lt"/>
                <a:cs typeface="+mn-lt"/>
              </a:rPr>
              <a:t>bedrijventerreinen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 algn="ctr"/>
            <a:r>
              <a:rPr lang="en-US" err="1">
                <a:ea typeface="+mn-lt"/>
                <a:cs typeface="+mn-lt"/>
              </a:rPr>
              <a:t>Hessenpoort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 algn="ctr"/>
            <a:r>
              <a:rPr lang="en-US">
                <a:ea typeface="+mn-lt"/>
                <a:cs typeface="+mn-lt"/>
              </a:rPr>
              <a:t>Groote Lindt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2305C8-135C-1E59-B373-A1DF7801CC84}"/>
              </a:ext>
            </a:extLst>
          </p:cNvPr>
          <p:cNvSpPr txBox="1"/>
          <p:nvPr/>
        </p:nvSpPr>
        <p:spPr>
          <a:xfrm>
            <a:off x="6711621" y="5677757"/>
            <a:ext cx="22540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Netbeheerder</a:t>
            </a:r>
            <a:endParaRPr lang="en-US" sz="2400" err="1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792ABFC-E206-0BED-8A45-67E17C6AEBDF}"/>
              </a:ext>
            </a:extLst>
          </p:cNvPr>
          <p:cNvSpPr/>
          <p:nvPr/>
        </p:nvSpPr>
        <p:spPr>
          <a:xfrm rot="1440000">
            <a:off x="6204167" y="2479136"/>
            <a:ext cx="409339" cy="4912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1EBF83D4-2A3C-55CA-22C8-5B53C439738B}"/>
              </a:ext>
            </a:extLst>
          </p:cNvPr>
          <p:cNvSpPr/>
          <p:nvPr/>
        </p:nvSpPr>
        <p:spPr>
          <a:xfrm rot="9360000">
            <a:off x="9162055" y="2375872"/>
            <a:ext cx="409339" cy="4912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1141ECA-CCEF-A6EC-9309-2D58CB66B7DB}"/>
              </a:ext>
            </a:extLst>
          </p:cNvPr>
          <p:cNvSpPr/>
          <p:nvPr/>
        </p:nvSpPr>
        <p:spPr>
          <a:xfrm rot="16200000">
            <a:off x="7633976" y="5039614"/>
            <a:ext cx="409339" cy="4912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B0FC74-CAAE-63EF-8CD8-C3E5BA585B9F}"/>
              </a:ext>
            </a:extLst>
          </p:cNvPr>
          <p:cNvSpPr txBox="1"/>
          <p:nvPr/>
        </p:nvSpPr>
        <p:spPr>
          <a:xfrm>
            <a:off x="6763210" y="348928"/>
            <a:ext cx="241662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/>
              <a:t>Databronnen</a:t>
            </a:r>
          </a:p>
        </p:txBody>
      </p:sp>
    </p:spTree>
    <p:extLst>
      <p:ext uri="{BB962C8B-B14F-4D97-AF65-F5344CB8AC3E}">
        <p14:creationId xmlns:p14="http://schemas.microsoft.com/office/powerpoint/2010/main" val="2631153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BCBB-E850-F300-88B7-2B8B57EF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7" y="776941"/>
            <a:ext cx="3503690" cy="5166659"/>
          </a:xfrm>
        </p:spPr>
        <p:txBody>
          <a:bodyPr>
            <a:normAutofit/>
          </a:bodyPr>
          <a:lstStyle/>
          <a:p>
            <a:r>
              <a:rPr lang="en-GB" sz="3600"/>
              <a:t>Open data </a:t>
            </a:r>
            <a:br>
              <a:rPr lang="en-GB" sz="3600"/>
            </a:br>
            <a:r>
              <a:rPr lang="en-GB" sz="3600"/>
              <a:t>die we al hebben</a:t>
            </a:r>
            <a:endParaRPr lang="en-US" sz="3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FF819-8E92-BCD0-309C-1088C96D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332" y="636397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8C63A-553B-A845-4753-DCD8AC176DFC}"/>
              </a:ext>
            </a:extLst>
          </p:cNvPr>
          <p:cNvSpPr txBox="1"/>
          <p:nvPr/>
        </p:nvSpPr>
        <p:spPr>
          <a:xfrm>
            <a:off x="5411455" y="1311597"/>
            <a:ext cx="554836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err="1"/>
              <a:t>Panden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err="1"/>
              <a:t>Adressen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err="1"/>
              <a:t>Energielabels</a:t>
            </a:r>
            <a:r>
              <a:rPr lang="en-US"/>
              <a:t> (EP Online)</a:t>
            </a:r>
          </a:p>
          <a:p>
            <a:pPr marL="285750" indent="-285750">
              <a:buFont typeface="Arial"/>
              <a:buChar char="•"/>
            </a:pPr>
            <a:r>
              <a:rPr lang="en-US" err="1">
                <a:ea typeface="+mn-lt"/>
                <a:cs typeface="+mn-lt"/>
              </a:rPr>
              <a:t>Kleinverbruik</a:t>
            </a:r>
            <a:r>
              <a:rPr lang="en-US">
                <a:ea typeface="+mn-lt"/>
                <a:cs typeface="+mn-lt"/>
              </a:rPr>
              <a:t> per postcode (</a:t>
            </a:r>
            <a:r>
              <a:rPr lang="en-US" err="1">
                <a:ea typeface="+mn-lt"/>
                <a:cs typeface="+mn-lt"/>
              </a:rPr>
              <a:t>netbeheerder</a:t>
            </a:r>
            <a:r>
              <a:rPr lang="en-US">
                <a:ea typeface="+mn-lt"/>
                <a:cs typeface="+mn-lt"/>
              </a:rPr>
              <a:t>)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err="1"/>
              <a:t>Oppervlakte</a:t>
            </a:r>
            <a:r>
              <a:rPr lang="en-US"/>
              <a:t> </a:t>
            </a:r>
            <a:r>
              <a:rPr lang="en-US" err="1"/>
              <a:t>zonnepanelen</a:t>
            </a:r>
            <a:r>
              <a:rPr lang="en-US"/>
              <a:t> (</a:t>
            </a:r>
            <a:r>
              <a:rPr lang="en-US" err="1"/>
              <a:t>satelliet</a:t>
            </a:r>
            <a:r>
              <a:rPr lang="en-US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err="1"/>
              <a:t>Energieverbruik</a:t>
            </a:r>
            <a:r>
              <a:rPr lang="en-US"/>
              <a:t> </a:t>
            </a:r>
            <a:r>
              <a:rPr lang="en-US" err="1"/>
              <a:t>bedrijven</a:t>
            </a:r>
            <a:r>
              <a:rPr lang="en-US"/>
              <a:t> per </a:t>
            </a:r>
            <a:r>
              <a:rPr lang="en-US" err="1"/>
              <a:t>gemeente</a:t>
            </a:r>
            <a:r>
              <a:rPr lang="en-US"/>
              <a:t> (CBS)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F2DE2F-C1FD-DC19-51B6-C47066FF83A4}"/>
              </a:ext>
            </a:extLst>
          </p:cNvPr>
          <p:cNvSpPr txBox="1"/>
          <p:nvPr/>
        </p:nvSpPr>
        <p:spPr>
          <a:xfrm>
            <a:off x="5411455" y="4119797"/>
            <a:ext cx="484497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endParaRPr lang="en-US">
              <a:latin typeface="Avenir Next LT Pro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err="1">
                <a:latin typeface="Avenir Next LT Pro"/>
                <a:cs typeface="Arial"/>
              </a:rPr>
              <a:t>Electriciteitsprijzen</a:t>
            </a:r>
            <a:r>
              <a:rPr lang="en-US">
                <a:latin typeface="Avenir Next LT Pro"/>
                <a:cs typeface="Arial"/>
              </a:rPr>
              <a:t> (</a:t>
            </a:r>
            <a:r>
              <a:rPr lang="en-US" err="1">
                <a:latin typeface="Avenir Next LT Pro"/>
                <a:cs typeface="Arial"/>
              </a:rPr>
              <a:t>jaar</a:t>
            </a:r>
            <a:r>
              <a:rPr lang="en-US">
                <a:latin typeface="Avenir Next LT Pro"/>
                <a:cs typeface="Arial"/>
              </a:rPr>
              <a:t>)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venir Next LT Pro"/>
                <a:cs typeface="Arial"/>
              </a:rPr>
              <a:t>CO2-intensiteit </a:t>
            </a:r>
            <a:r>
              <a:rPr lang="en-US" err="1">
                <a:latin typeface="Avenir Next LT Pro"/>
                <a:cs typeface="Arial"/>
              </a:rPr>
              <a:t>opwek</a:t>
            </a:r>
            <a:r>
              <a:rPr lang="en-US">
                <a:latin typeface="Avenir Next LT Pro"/>
                <a:cs typeface="Arial"/>
              </a:rPr>
              <a:t> (</a:t>
            </a:r>
            <a:r>
              <a:rPr lang="en-US" err="1">
                <a:latin typeface="Avenir Next LT Pro"/>
                <a:cs typeface="Arial"/>
              </a:rPr>
              <a:t>jaar</a:t>
            </a:r>
            <a:r>
              <a:rPr lang="en-US">
                <a:latin typeface="Avenir Next LT Pro"/>
                <a:cs typeface="Arial"/>
              </a:rPr>
              <a:t>)</a:t>
            </a:r>
            <a:endParaRPr lang="en-US">
              <a:latin typeface="Avenir Next LT Pro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err="1">
                <a:latin typeface="Avenir Next LT Pro"/>
                <a:cs typeface="Arial"/>
              </a:rPr>
              <a:t>Weer</a:t>
            </a:r>
            <a:endParaRPr lang="en-US">
              <a:latin typeface="Avenir Next LT Pro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err="1">
                <a:latin typeface="Avenir Next LT Pro"/>
                <a:cs typeface="Arial"/>
              </a:rPr>
              <a:t>Reisgedrag</a:t>
            </a:r>
            <a:r>
              <a:rPr lang="en-US">
                <a:latin typeface="Avenir Next LT Pro"/>
                <a:cs typeface="Arial"/>
              </a:rPr>
              <a:t> </a:t>
            </a:r>
            <a:r>
              <a:rPr lang="en-US" err="1">
                <a:latin typeface="Avenir Next LT Pro"/>
                <a:cs typeface="Arial"/>
              </a:rPr>
              <a:t>huishoudens</a:t>
            </a:r>
            <a:endParaRPr lang="en-US">
              <a:latin typeface="Avenir Next LT Pro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err="1">
                <a:latin typeface="Avenir Next LT Pro"/>
                <a:cs typeface="Arial"/>
              </a:rPr>
              <a:t>Verbruik</a:t>
            </a:r>
            <a:r>
              <a:rPr lang="en-US">
                <a:latin typeface="Avenir Next LT Pro"/>
                <a:cs typeface="Arial"/>
              </a:rPr>
              <a:t> gas en </a:t>
            </a:r>
            <a:r>
              <a:rPr lang="en-US" err="1">
                <a:latin typeface="Avenir Next LT Pro"/>
                <a:cs typeface="Arial"/>
              </a:rPr>
              <a:t>electriteit</a:t>
            </a:r>
            <a:r>
              <a:rPr lang="en-US">
                <a:latin typeface="Avenir Next LT Pro"/>
                <a:cs typeface="Arial"/>
              </a:rPr>
              <a:t> (MFFBAS)</a:t>
            </a:r>
          </a:p>
          <a:p>
            <a:endParaRPr lang="en-US">
              <a:latin typeface="Avenir Next LT Pro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venir Next LT Pro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venir Next LT Pro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venir Next LT Pr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60EDDC-2D67-1E00-2E5D-573A2B5B314B}"/>
              </a:ext>
            </a:extLst>
          </p:cNvPr>
          <p:cNvSpPr txBox="1"/>
          <p:nvPr/>
        </p:nvSpPr>
        <p:spPr>
          <a:xfrm>
            <a:off x="5754775" y="788377"/>
            <a:ext cx="32372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/>
              <a:t>Gebiedsspecifiek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D31362-5148-0179-10FF-7C88037199FA}"/>
              </a:ext>
            </a:extLst>
          </p:cNvPr>
          <p:cNvSpPr txBox="1"/>
          <p:nvPr/>
        </p:nvSpPr>
        <p:spPr>
          <a:xfrm>
            <a:off x="5754775" y="3858187"/>
            <a:ext cx="17216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/>
              <a:t>Profielen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041380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BCBB-E850-F300-88B7-2B8B57EF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/>
              <a:t>Data </a:t>
            </a:r>
            <a:br>
              <a:rPr lang="en-GB" sz="3600"/>
            </a:br>
            <a:r>
              <a:rPr lang="en-GB" sz="3600"/>
              <a:t>die we van bedrijven krijgen</a:t>
            </a: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8C63A-553B-A845-4753-DCD8AC176DFC}"/>
              </a:ext>
            </a:extLst>
          </p:cNvPr>
          <p:cNvSpPr txBox="1"/>
          <p:nvPr/>
        </p:nvSpPr>
        <p:spPr>
          <a:xfrm>
            <a:off x="4363770" y="248292"/>
            <a:ext cx="6092983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err="1"/>
              <a:t>Kwartierwaarden</a:t>
            </a:r>
            <a:r>
              <a:rPr lang="en-US" sz="2800"/>
              <a:t> </a:t>
            </a:r>
            <a:r>
              <a:rPr lang="en-US" sz="2800" err="1"/>
              <a:t>electriciteit</a:t>
            </a:r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 err="1">
                <a:ea typeface="+mn-lt"/>
                <a:cs typeface="+mn-lt"/>
              </a:rPr>
              <a:t>Uurwaarden</a:t>
            </a:r>
            <a:r>
              <a:rPr lang="en-US" sz="2800">
                <a:ea typeface="+mn-lt"/>
                <a:cs typeface="+mn-lt"/>
              </a:rPr>
              <a:t> gas</a:t>
            </a:r>
          </a:p>
          <a:p>
            <a:pPr marL="285750" indent="-285750">
              <a:buFont typeface="Arial"/>
              <a:buChar char="•"/>
            </a:pPr>
            <a:r>
              <a:rPr lang="en-US" sz="2800" err="1">
                <a:ea typeface="+mn-lt"/>
                <a:cs typeface="+mn-lt"/>
              </a:rPr>
              <a:t>Jaarverbruik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andere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dragers</a:t>
            </a:r>
            <a:endParaRPr lang="en-US" sz="2800" err="1"/>
          </a:p>
          <a:p>
            <a:pPr marL="285750" indent="-285750">
              <a:buFont typeface="Arial"/>
              <a:buChar char="•"/>
            </a:pPr>
            <a:r>
              <a:rPr lang="en-US" sz="2800" err="1"/>
              <a:t>Energieopslag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Eigen </a:t>
            </a:r>
            <a:r>
              <a:rPr lang="en-US" sz="2800" err="1"/>
              <a:t>opwek</a:t>
            </a:r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US" sz="2800" err="1"/>
              <a:t>Verwarmingstechniek</a:t>
            </a:r>
          </a:p>
          <a:p>
            <a:pPr marL="285750" indent="-285750">
              <a:buFont typeface="Arial"/>
              <a:buChar char="•"/>
            </a:pPr>
            <a:r>
              <a:rPr lang="en-US" sz="2800" err="1"/>
              <a:t>Electrificatie</a:t>
            </a:r>
            <a:r>
              <a:rPr lang="en-US" sz="2800"/>
              <a:t> </a:t>
            </a:r>
            <a:r>
              <a:rPr lang="en-US" sz="2800" err="1"/>
              <a:t>mobiliteit</a:t>
            </a:r>
            <a:endParaRPr lang="en-US" sz="2800"/>
          </a:p>
          <a:p>
            <a:pPr marL="285750" indent="-285750">
              <a:buFont typeface="Arial"/>
              <a:buChar char="•"/>
            </a:pPr>
            <a:endParaRPr lang="en-US" sz="2800"/>
          </a:p>
          <a:p>
            <a:pPr marL="285750" indent="-285750">
              <a:buFont typeface="Arial"/>
              <a:buChar char="•"/>
            </a:pPr>
            <a:endParaRPr lang="en-US" sz="2800"/>
          </a:p>
          <a:p>
            <a:pPr marL="285750" indent="-285750">
              <a:buFont typeface="Arial"/>
              <a:buChar char="•"/>
            </a:pPr>
            <a:endParaRPr lang="en-US" sz="2800"/>
          </a:p>
          <a:p>
            <a:pPr marL="285750" indent="-285750">
              <a:buFont typeface="Arial"/>
              <a:buChar char="•"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20112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BCBB-E850-F300-88B7-2B8B57EF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76941"/>
            <a:ext cx="3421380" cy="5166659"/>
          </a:xfrm>
        </p:spPr>
        <p:txBody>
          <a:bodyPr>
            <a:normAutofit/>
          </a:bodyPr>
          <a:lstStyle/>
          <a:p>
            <a:r>
              <a:rPr lang="en-GB" sz="3600"/>
              <a:t>Data </a:t>
            </a:r>
            <a:br>
              <a:rPr lang="en-GB" sz="3600"/>
            </a:br>
            <a:r>
              <a:rPr lang="en-GB" sz="3600"/>
              <a:t>die we wel van de netbeheerder krijgen</a:t>
            </a:r>
            <a:endParaRPr lang="en-US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A5FAE438-F9D5-448B-3ABA-45CF472561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324" r="4324"/>
          <a:stretch/>
        </p:blipFill>
        <p:spPr/>
      </p:pic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B9A53B18-A7C9-7E62-8D09-EF6EB91DBB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848" r="20848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8F4E-DB62-E32B-EFCA-5A0BE6C862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33164" y="3575050"/>
            <a:ext cx="7958836" cy="3146425"/>
          </a:xfrm>
        </p:spPr>
        <p:txBody>
          <a:bodyPr>
            <a:normAutofit/>
          </a:bodyPr>
          <a:lstStyle/>
          <a:p>
            <a:r>
              <a:rPr lang="en-GB"/>
              <a:t>&gt; 25 kV stations + planning + indicatief verzorgingsgebied</a:t>
            </a:r>
          </a:p>
          <a:p>
            <a:r>
              <a:rPr lang="en-GB"/>
              <a:t>Liggingsgegevens gasnetten (maar geen capaciteit/gebruik)</a:t>
            </a:r>
          </a:p>
          <a:p>
            <a:r>
              <a:rPr lang="en-GB"/>
              <a:t>Liggingsgegevens </a:t>
            </a:r>
            <a:r>
              <a:rPr lang="en-GB" err="1"/>
              <a:t>elektriciteitsnetten</a:t>
            </a:r>
            <a:r>
              <a:rPr lang="en-GB"/>
              <a:t> </a:t>
            </a:r>
            <a:r>
              <a:rPr lang="en-GB" err="1"/>
              <a:t>naar</a:t>
            </a:r>
            <a:r>
              <a:rPr lang="en-GB"/>
              <a:t> categorie: hoog, midden en laagspanning</a:t>
            </a:r>
          </a:p>
          <a:p>
            <a:pPr lvl="1"/>
            <a:r>
              <a:rPr lang="en-GB"/>
              <a:t>Kabels (maar niet hoe ze vastzitten en geen capaciteit/gebruik)</a:t>
            </a:r>
          </a:p>
          <a:p>
            <a:pPr lvl="1"/>
            <a:r>
              <a:rPr lang="en-GB"/>
              <a:t>Transformators (maar niet verzorgingsgebied/capaciteit/gebruik)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FF819-8E92-BCD0-309C-1088C96D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30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11247486" cy="1501327"/>
          </a:xfrm>
        </p:spPr>
        <p:txBody>
          <a:bodyPr>
            <a:normAutofit/>
          </a:bodyPr>
          <a:lstStyle/>
          <a:p>
            <a:r>
              <a:rPr lang="en-US" sz="4200"/>
              <a:t>We werken nauw samen met universiteiten</a:t>
            </a:r>
            <a:endParaRPr lang="en-US" sz="4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DA17F-F303-4811-96C4-AD8A09AB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8" y="2642616"/>
            <a:ext cx="7470648" cy="3289173"/>
          </a:xfrm>
        </p:spPr>
        <p:txBody>
          <a:bodyPr>
            <a:normAutofit/>
          </a:bodyPr>
          <a:lstStyle/>
          <a:p>
            <a:r>
              <a:rPr lang="en-GB"/>
              <a:t>Wij initieerden NEON research wat hetzelfde doel nastreeft als Zenmo (35 PhDs, 20 profs, 20 bedrijven)</a:t>
            </a:r>
          </a:p>
          <a:p>
            <a:r>
              <a:rPr lang="en-GB"/>
              <a:t>Vier van onze medewerkers zijn/worden PhD</a:t>
            </a:r>
          </a:p>
          <a:p>
            <a:r>
              <a:rPr lang="en-GB"/>
              <a:t>Wij willen een verbindende schakel zijn tussen de kennis van universiteiten en de maatschappelijke uitdaging van de energietransitie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fld id="{CD6D940D-6D44-4DF9-9322-B4B11F7EDCD0}" type="slidenum">
              <a:rPr lang="en-US" smtClean="0">
                <a:solidFill>
                  <a:prstClr val="black"/>
                </a:solidFill>
                <a:latin typeface="Avenir Next LT Pro"/>
              </a:rPr>
              <a:pPr lvl="0">
                <a:defRPr/>
              </a:pPr>
              <a:t>2</a:t>
            </a:fld>
            <a:endParaRPr lang="en-US" noProof="0" dirty="0"/>
          </a:p>
        </p:txBody>
      </p:sp>
      <p:pic>
        <p:nvPicPr>
          <p:cNvPr id="2" name="Picture 6" descr="A picture containing company name">
            <a:extLst>
              <a:ext uri="{FF2B5EF4-FFF2-40B4-BE49-F238E27FC236}">
                <a16:creationId xmlns:a16="http://schemas.microsoft.com/office/drawing/2014/main" id="{68D6711E-3CAF-110E-04DA-0C686AD64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14" t="1650"/>
          <a:stretch/>
        </p:blipFill>
        <p:spPr>
          <a:xfrm>
            <a:off x="0" y="2288027"/>
            <a:ext cx="4206240" cy="4569973"/>
          </a:xfrm>
          <a:prstGeom prst="rect">
            <a:avLst/>
          </a:prstGeom>
        </p:spPr>
      </p:pic>
      <p:pic>
        <p:nvPicPr>
          <p:cNvPr id="4" name="Picture 6" descr="A picture containing company name">
            <a:extLst>
              <a:ext uri="{FF2B5EF4-FFF2-40B4-BE49-F238E27FC236}">
                <a16:creationId xmlns:a16="http://schemas.microsoft.com/office/drawing/2014/main" id="{20511AD1-BEB6-D8C1-41AE-1DB147CA6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4" t="4928" r="51704" b="83879"/>
          <a:stretch/>
        </p:blipFill>
        <p:spPr>
          <a:xfrm>
            <a:off x="4636008" y="6068314"/>
            <a:ext cx="4169664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78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BCBB-E850-F300-88B7-2B8B57EF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/>
              <a:t>Data die we (nog) niet van de netbeheerder krijgen</a:t>
            </a:r>
            <a:endParaRPr lang="en-US" sz="36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8F4E-DB62-E32B-EFCA-5A0BE6C862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0540" y="3429000"/>
            <a:ext cx="7676388" cy="3292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/>
              <a:t>Voor elke trafo:</a:t>
            </a:r>
          </a:p>
          <a:p>
            <a:r>
              <a:rPr lang="nl-NL" sz="2800"/>
              <a:t>Capaciteit en spanningsniveau</a:t>
            </a:r>
          </a:p>
          <a:p>
            <a:r>
              <a:rPr lang="nl-NL" sz="2800"/>
              <a:t>Berekend/gemeten verbruik per kwartier </a:t>
            </a:r>
            <a:br>
              <a:rPr lang="nl-NL" sz="2800"/>
            </a:br>
            <a:r>
              <a:rPr lang="nl-NL" sz="2800"/>
              <a:t>(zodat je optelsom gebruikers weet)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FF819-8E92-BCD0-309C-1088C96D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8FF226C2-E5B3-8C6D-657C-0C5049CB65C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3" t="32084" r="22696" b="13395"/>
          <a:stretch/>
        </p:blipFill>
        <p:spPr bwMode="auto">
          <a:xfrm>
            <a:off x="9706769" y="451708"/>
            <a:ext cx="2600325" cy="218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pics_1.2">
            <a:extLst>
              <a:ext uri="{FF2B5EF4-FFF2-40B4-BE49-F238E27FC236}">
                <a16:creationId xmlns:a16="http://schemas.microsoft.com/office/drawing/2014/main" id="{98403B8A-9C53-71E3-B76E-ED12C522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42" y="345710"/>
            <a:ext cx="5524502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00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5D4614-5C84-3F48-525E-2DAD36B905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Conlusies</a:t>
            </a:r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135CD97-5B4F-0CBF-0AF0-5F50ADBDE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417B-AD11-5F3C-CDD2-E820F38575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1763" y="6356350"/>
            <a:ext cx="63023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Picture Placeholder 14" descr="An aerial view of a factory&#10;&#10;Description automatically generated">
            <a:extLst>
              <a:ext uri="{FF2B5EF4-FFF2-40B4-BE49-F238E27FC236}">
                <a16:creationId xmlns:a16="http://schemas.microsoft.com/office/drawing/2014/main" id="{CFF12CB2-7A87-394F-9DD3-93DA67ED31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r="20231"/>
          <a:stretch>
            <a:fillRect/>
          </a:stretch>
        </p:blipFill>
        <p:spPr>
          <a:xfrm>
            <a:off x="8113713" y="0"/>
            <a:ext cx="4083050" cy="6858000"/>
          </a:xfrm>
        </p:spPr>
      </p:pic>
    </p:spTree>
    <p:extLst>
      <p:ext uri="{BB962C8B-B14F-4D97-AF65-F5344CB8AC3E}">
        <p14:creationId xmlns:p14="http://schemas.microsoft.com/office/powerpoint/2010/main" val="2407070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BD56F1B-EA44-4E1A-E5BA-0FB9B281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Het probleem is groot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177C04-5231-C9F0-F175-921193B0CEC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l-NL"/>
              <a:t>Ondanks tientallen miljarden voor netverzwaring zullen duizenden bedrijventerreinen niet genoeg stroom kunnen krijgen</a:t>
            </a:r>
          </a:p>
          <a:p>
            <a:r>
              <a:rPr lang="nl-NL"/>
              <a:t>Dat betekent dat veel plannen voor het vestigen, uitbreiden of verduurzamen van bedrijven niet door kunnen gaan</a:t>
            </a:r>
          </a:p>
          <a:p>
            <a:r>
              <a:rPr lang="nl-NL"/>
              <a:t>De problemen worden pas in 2030 of zelfs 2035 opgelost</a:t>
            </a:r>
          </a:p>
          <a:p>
            <a:r>
              <a:rPr lang="nl-NL"/>
              <a:t>De netbeheerder geeft nog geen openheid van zaken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10C11-F6DF-ABED-E53B-53F3DD295A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1763" y="6356350"/>
            <a:ext cx="63023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468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49A7E-56AF-C44A-0826-FCE4AD17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Zenmo Zero biedt een oplossing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F9FCF-6389-7067-C422-7414B5C5A97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nl-NL"/>
              <a:t>Open source: transparant en geschikt om samen te verbeteren</a:t>
            </a:r>
          </a:p>
          <a:p>
            <a:r>
              <a:rPr lang="nl-NL"/>
              <a:t>Interactief: stakeholders kunnen zelf scenario's verkennen</a:t>
            </a:r>
          </a:p>
          <a:p>
            <a:r>
              <a:rPr lang="nl-NL"/>
              <a:t>Agent-based: elk bedrijf en elke trafo uniek, inclusief locatie in het net en energiegebruik per kwartier</a:t>
            </a:r>
          </a:p>
          <a:p>
            <a:r>
              <a:rPr lang="nl-NL"/>
              <a:t>Digital twins: een rijke kopie van de werkelijkheid in de computer waarmee je een veelheid van scenario's kunt doorrekenen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Als jij met jouw bedrijventerrein slim aan de slag wilt om netcongestie te verminderen, neem dan contact met ons op: info@zenmo.com.</a:t>
            </a:r>
          </a:p>
        </p:txBody>
      </p:sp>
    </p:spTree>
    <p:extLst>
      <p:ext uri="{BB962C8B-B14F-4D97-AF65-F5344CB8AC3E}">
        <p14:creationId xmlns:p14="http://schemas.microsoft.com/office/powerpoint/2010/main" val="172202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F160-EA5E-3BC7-1F73-12C84109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13" y="244444"/>
            <a:ext cx="3315759" cy="6246891"/>
          </a:xfrm>
        </p:spPr>
        <p:txBody>
          <a:bodyPr>
            <a:normAutofit/>
          </a:bodyPr>
          <a:lstStyle/>
          <a:p>
            <a:r>
              <a:rPr lang="en-GB" sz="4200"/>
              <a:t>Zenmo initieerde holontool.nl</a:t>
            </a:r>
            <a:br>
              <a:rPr lang="en-GB" sz="4200"/>
            </a:br>
            <a:br>
              <a:rPr lang="en-GB" sz="4200"/>
            </a:br>
            <a:r>
              <a:rPr lang="en-GB" sz="4200"/>
              <a:t>Zenmo Zero is voor specifieke gebieden</a:t>
            </a:r>
            <a:endParaRPr lang="en-US" sz="42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33AF21-C6E2-46D3-6864-68E2259E82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4758" y="3440699"/>
            <a:ext cx="7809723" cy="3405602"/>
          </a:xfrm>
        </p:spPr>
        <p:txBody>
          <a:bodyPr>
            <a:normAutofit/>
          </a:bodyPr>
          <a:lstStyle/>
          <a:p>
            <a:r>
              <a:rPr lang="en-GB"/>
              <a:t>Holon = energy hub + sociaal + rekening houden met Tennet</a:t>
            </a:r>
          </a:p>
          <a:p>
            <a:r>
              <a:rPr lang="en-GB"/>
              <a:t>Netbeheerders willen 8 miljard per jaar extra voor netverzwaring en het wordt pas in 2030 beter</a:t>
            </a:r>
          </a:p>
          <a:p>
            <a:r>
              <a:rPr lang="en-GB"/>
              <a:t>Ik schat de waarde van holons tm. 2030 op minimaal 10 miljard:</a:t>
            </a:r>
          </a:p>
          <a:p>
            <a:pPr lvl="1"/>
            <a:r>
              <a:rPr lang="en-GB"/>
              <a:t>Zon en wind meer waard maken</a:t>
            </a:r>
          </a:p>
          <a:p>
            <a:pPr lvl="1"/>
            <a:r>
              <a:rPr lang="en-GB"/>
              <a:t>CO2 reductie en minder uitgeven aan fossiel</a:t>
            </a:r>
          </a:p>
          <a:p>
            <a:pPr lvl="1"/>
            <a:r>
              <a:rPr lang="en-GB"/>
              <a:t>Economische groei en vestigingsklimaat faciliteren</a:t>
            </a:r>
          </a:p>
          <a:p>
            <a:r>
              <a:rPr lang="en-GB"/>
              <a:t>Daarom ontwikkelen we Zenmo Zero: om holons te faciliteren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783A3-1F60-CC80-E921-7AE4FD5F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DFB907-EB8B-4809-206C-AC1A14DC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0"/>
            <a:ext cx="4038600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1B47A9-9DD5-2C9B-2510-9D421BBAF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8" y="2286770"/>
            <a:ext cx="4038601" cy="1144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7EC5AF-93E8-F8C1-10EC-BE77D6F44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797" y="11699"/>
            <a:ext cx="4038600" cy="22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88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CE8574-B4C2-F2C5-B45B-C17EB7935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973129"/>
          </a:xfrm>
        </p:spPr>
        <p:txBody>
          <a:bodyPr>
            <a:noAutofit/>
          </a:bodyPr>
          <a:lstStyle/>
          <a:p>
            <a:r>
              <a:rPr lang="en-GB" sz="4800"/>
              <a:t>Het nut van holons:</a:t>
            </a:r>
            <a:endParaRPr lang="en-US" sz="4800"/>
          </a:p>
        </p:txBody>
      </p:sp>
      <p:pic>
        <p:nvPicPr>
          <p:cNvPr id="15" name="Picture Placeholder 14" descr="An aerial view of a factory&#10;&#10;Description automatically generated">
            <a:extLst>
              <a:ext uri="{FF2B5EF4-FFF2-40B4-BE49-F238E27FC236}">
                <a16:creationId xmlns:a16="http://schemas.microsoft.com/office/drawing/2014/main" id="{D384ED2D-0537-7758-85A9-3E009DF144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r="20231"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7208-02D3-7DCE-928F-7FDEF151D0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1763" y="6356350"/>
            <a:ext cx="63023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E4996F6D-20C2-2A6E-64AC-3F25D6306E03}"/>
              </a:ext>
            </a:extLst>
          </p:cNvPr>
          <p:cNvSpPr txBox="1">
            <a:spLocks/>
          </p:cNvSpPr>
          <p:nvPr/>
        </p:nvSpPr>
        <p:spPr>
          <a:xfrm>
            <a:off x="649044" y="2780042"/>
            <a:ext cx="6815446" cy="97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5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/>
              <a:t>Piekmijding</a:t>
            </a:r>
            <a:endParaRPr lang="en-US" sz="480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EB7EC1F8-AC48-64F4-AE65-80ECDE4775F1}"/>
              </a:ext>
            </a:extLst>
          </p:cNvPr>
          <p:cNvSpPr txBox="1">
            <a:spLocks/>
          </p:cNvSpPr>
          <p:nvPr/>
        </p:nvSpPr>
        <p:spPr>
          <a:xfrm>
            <a:off x="649044" y="4078640"/>
            <a:ext cx="6815446" cy="97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5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/>
              <a:t>Precisering veiligheidsmarges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416494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A206F-BBB7-DDC0-0FB1-51E1255C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Piekmijding</a:t>
            </a:r>
            <a:endParaRPr lang="en-US" sz="4000"/>
          </a:p>
        </p:txBody>
      </p:sp>
      <p:pic>
        <p:nvPicPr>
          <p:cNvPr id="11" name="Picture Placeholder 10" descr="A mountain with trees in the background&#10;&#10;Description automatically generated">
            <a:extLst>
              <a:ext uri="{FF2B5EF4-FFF2-40B4-BE49-F238E27FC236}">
                <a16:creationId xmlns:a16="http://schemas.microsoft.com/office/drawing/2014/main" id="{AF8E21AC-002D-CA99-1EA1-A9E931B49D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12222" r="19312" b="12037"/>
          <a:stretch/>
        </p:blipFill>
        <p:spPr>
          <a:xfrm>
            <a:off x="4082580" y="0"/>
            <a:ext cx="3931192" cy="33528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677B4-C7F6-D5DF-0C51-D339A8E7F7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5320" y="3589020"/>
            <a:ext cx="7531608" cy="2332989"/>
          </a:xfrm>
        </p:spPr>
        <p:txBody>
          <a:bodyPr>
            <a:normAutofit fontScale="92500" lnSpcReduction="20000"/>
          </a:bodyPr>
          <a:lstStyle/>
          <a:p>
            <a:r>
              <a:rPr lang="en-GB"/>
              <a:t>Flexibiliteit</a:t>
            </a:r>
          </a:p>
          <a:p>
            <a:r>
              <a:rPr lang="en-GB"/>
              <a:t>Slim laden en V2G</a:t>
            </a:r>
          </a:p>
          <a:p>
            <a:r>
              <a:rPr lang="en-GB" err="1"/>
              <a:t>Warmtepompen</a:t>
            </a:r>
            <a:endParaRPr lang="en-GB"/>
          </a:p>
          <a:p>
            <a:r>
              <a:rPr lang="en-GB" err="1"/>
              <a:t>Batterijen</a:t>
            </a:r>
            <a:endParaRPr lang="en-GB"/>
          </a:p>
          <a:p>
            <a:r>
              <a:rPr lang="en-GB" err="1"/>
              <a:t>Warmte</a:t>
            </a:r>
            <a:r>
              <a:rPr lang="en-GB"/>
              <a:t> </a:t>
            </a:r>
            <a:r>
              <a:rPr lang="en-GB" err="1"/>
              <a:t>opslag</a:t>
            </a:r>
            <a:r>
              <a:rPr lang="en-GB"/>
              <a:t> en </a:t>
            </a:r>
            <a:r>
              <a:rPr lang="en-GB" err="1"/>
              <a:t>warmtenetten</a:t>
            </a:r>
            <a:endParaRPr lang="en-GB"/>
          </a:p>
          <a:p>
            <a:r>
              <a:rPr lang="en-GB" err="1"/>
              <a:t>Waterstof</a:t>
            </a:r>
            <a:r>
              <a:rPr lang="en-GB"/>
              <a:t> en eFuels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FD4E-B456-D345-4CC8-65E8B575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Picture Placeholder 6" descr="graphic">
            <a:extLst>
              <a:ext uri="{FF2B5EF4-FFF2-40B4-BE49-F238E27FC236}">
                <a16:creationId xmlns:a16="http://schemas.microsoft.com/office/drawing/2014/main" id="{A305FF4B-10EB-FA28-2577-BD81FC7486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26" r="926"/>
          <a:stretch>
            <a:fillRect/>
          </a:stretch>
        </p:blipFill>
        <p:spPr>
          <a:xfrm>
            <a:off x="8053817" y="0"/>
            <a:ext cx="4038600" cy="342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58E72E-3B8D-3D30-1C8C-B1089D705520}"/>
              </a:ext>
            </a:extLst>
          </p:cNvPr>
          <p:cNvSpPr txBox="1"/>
          <p:nvPr/>
        </p:nvSpPr>
        <p:spPr>
          <a:xfrm>
            <a:off x="4118792" y="5922010"/>
            <a:ext cx="79930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400"/>
              <a:t>‘Ik durf best te zeggen dat je de capaciteit op het net lokaal kunt verdubbelen als je op beiden inzet: én slimmer benutten door afstemming van vraag, én lokaal uitwisselen van lokaal geproduceerde energie, zonder dat je het net hoeft te belasten.’</a:t>
            </a:r>
            <a:br>
              <a:rPr lang="nl-NL" sz="1400"/>
            </a:br>
            <a:r>
              <a:rPr lang="nl-NL" sz="1200"/>
              <a:t>Hans Peter Oskam, directeur beleid &amp; energietransitie bij Netbeheer Nederland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2769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A206F-BBB7-DDC0-0FB1-51E1255C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Precisering veiligheids-marges</a:t>
            </a:r>
            <a:endParaRPr lang="en-US" sz="4000"/>
          </a:p>
        </p:txBody>
      </p:sp>
      <p:pic>
        <p:nvPicPr>
          <p:cNvPr id="10" name="Picture Placeholder 9" descr="A truck on a road&#10;&#10;Description automatically generated with medium confidence">
            <a:extLst>
              <a:ext uri="{FF2B5EF4-FFF2-40B4-BE49-F238E27FC236}">
                <a16:creationId xmlns:a16="http://schemas.microsoft.com/office/drawing/2014/main" id="{18BB6615-9525-ED2A-D8DF-44648AB84B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0" b="18290"/>
          <a:stretch>
            <a:fillRect/>
          </a:stretch>
        </p:blipFill>
        <p:spPr>
          <a:xfrm>
            <a:off x="4076700" y="0"/>
            <a:ext cx="8115300" cy="3429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677B4-C7F6-D5DF-0C51-D339A8E7F7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5388" y="3841750"/>
            <a:ext cx="7529804" cy="2792315"/>
          </a:xfrm>
        </p:spPr>
        <p:txBody>
          <a:bodyPr/>
          <a:lstStyle/>
          <a:p>
            <a:r>
              <a:rPr lang="en-GB"/>
              <a:t>Bemetering</a:t>
            </a:r>
          </a:p>
          <a:p>
            <a:r>
              <a:rPr lang="en-GB"/>
              <a:t>Beperking obv termperatuur ipv stroom</a:t>
            </a:r>
          </a:p>
          <a:p>
            <a:r>
              <a:rPr lang="en-GB"/>
              <a:t>Versnelde afschrijving =&gt; overbelasting mogelijk</a:t>
            </a:r>
          </a:p>
          <a:p>
            <a:r>
              <a:rPr lang="en-GB"/>
              <a:t>Inzet backup-trafo's</a:t>
            </a:r>
          </a:p>
          <a:p>
            <a:r>
              <a:rPr lang="en-GB"/>
              <a:t>Uitval afwegen tegen uitbreiding (evt lokale aggregaten)</a:t>
            </a:r>
          </a:p>
          <a:p>
            <a:r>
              <a:rPr lang="en-GB"/>
              <a:t>Veiligheidmarges ontstapelen (worst case op worst case)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FD4E-B456-D345-4CC8-65E8B575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4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44126A7-3B51-2BFB-9846-0E0EE54F6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b="1"/>
              <a:t>Interactieve </a:t>
            </a:r>
            <a:br>
              <a:rPr lang="en-GB" sz="7200" b="1"/>
            </a:br>
            <a:r>
              <a:rPr lang="en-GB" sz="7200" b="1"/>
              <a:t>Agent-based </a:t>
            </a:r>
            <a:br>
              <a:rPr lang="en-GB" sz="7200" b="1"/>
            </a:br>
            <a:r>
              <a:rPr lang="en-GB" sz="7200" b="1"/>
              <a:t>Digital twins</a:t>
            </a:r>
            <a:endParaRPr lang="en-US" sz="72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4E0F2-1828-967F-E1E9-50CF3F716A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85A8-DDA8-4FCF-AB25-DA8F78EC7557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5" name="Picture Placeholder 14" descr="A video game of a town&#10;&#10;Description automatically generated">
            <a:extLst>
              <a:ext uri="{FF2B5EF4-FFF2-40B4-BE49-F238E27FC236}">
                <a16:creationId xmlns:a16="http://schemas.microsoft.com/office/drawing/2014/main" id="{F21C8CA6-30EF-0900-ABED-C25C819B66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0287" r="6223"/>
          <a:stretch/>
        </p:blipFill>
        <p:spPr>
          <a:xfrm>
            <a:off x="8113533" y="0"/>
            <a:ext cx="4082983" cy="6858000"/>
          </a:xfrm>
        </p:spPr>
      </p:pic>
    </p:spTree>
    <p:extLst>
      <p:ext uri="{BB962C8B-B14F-4D97-AF65-F5344CB8AC3E}">
        <p14:creationId xmlns:p14="http://schemas.microsoft.com/office/powerpoint/2010/main" val="15983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170BD-AC42-A410-B31A-6CB08B3A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Interactief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4C199B-0635-9693-778B-83C171DB90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614" y="4028439"/>
            <a:ext cx="7148061" cy="2608581"/>
          </a:xfrm>
        </p:spPr>
        <p:txBody>
          <a:bodyPr>
            <a:normAutofit lnSpcReduction="10000"/>
          </a:bodyPr>
          <a:lstStyle/>
          <a:p>
            <a:r>
              <a:rPr lang="en-GB"/>
              <a:t>Het is belangrijk dat je in realtime allerlei verschillende scenario's kunt uitproberen</a:t>
            </a:r>
          </a:p>
          <a:p>
            <a:r>
              <a:rPr lang="en-GB"/>
              <a:t>Vaak is er geen sprake van één optimum maar hangt het af van wat je belangrijk vindt: kosten; ruimtebeslag; CO2 reductie; capaciteitsuitbreiding; etc.</a:t>
            </a:r>
          </a:p>
          <a:p>
            <a:r>
              <a:rPr lang="en-GB"/>
              <a:t>Met scenario's kan je als groep interactief elkaars scenario's verkennen en begrijpen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2D465-A6B6-9969-9F99-573AE312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 descr="A group of people looking at a map&#10;&#10;Description automatically generated">
            <a:extLst>
              <a:ext uri="{FF2B5EF4-FFF2-40B4-BE49-F238E27FC236}">
                <a16:creationId xmlns:a16="http://schemas.microsoft.com/office/drawing/2014/main" id="{04C4241B-8415-7AB8-E57F-8D1BDFE9F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49" y="0"/>
            <a:ext cx="8134351" cy="39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32CD-458D-F008-FA3A-65C3848B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Interactief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F4F02-F0DA-CB66-7399-4FECC5D16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2445" y="4457700"/>
            <a:ext cx="7192511" cy="2263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err="1"/>
              <a:t>Kaart</a:t>
            </a:r>
            <a:r>
              <a:rPr lang="en-US"/>
              <a:t> met:</a:t>
            </a:r>
          </a:p>
          <a:p>
            <a:r>
              <a:rPr lang="en-US" err="1"/>
              <a:t>Bedrijfspanden</a:t>
            </a:r>
            <a:endParaRPr lang="en-US"/>
          </a:p>
          <a:p>
            <a:r>
              <a:rPr lang="en-US" err="1"/>
              <a:t>Kabels</a:t>
            </a:r>
            <a:endParaRPr lang="en-US"/>
          </a:p>
          <a:p>
            <a:r>
              <a:rPr lang="en-US" err="1"/>
              <a:t>Transformatoren</a:t>
            </a:r>
            <a:endParaRPr lang="en-US"/>
          </a:p>
          <a:p>
            <a:r>
              <a:rPr lang="en-US" err="1"/>
              <a:t>Overig</a:t>
            </a:r>
            <a:r>
              <a:rPr lang="en-US"/>
              <a:t> </a:t>
            </a:r>
            <a:r>
              <a:rPr lang="en-US" err="1"/>
              <a:t>opwek</a:t>
            </a:r>
            <a:r>
              <a:rPr lang="en-US"/>
              <a:t>/</a:t>
            </a:r>
            <a:r>
              <a:rPr lang="en-US" err="1"/>
              <a:t>verbruik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DDE9-C655-E512-6147-5C0D8AFB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Tijdelijke aanduiding voor afbeelding 12">
            <a:extLst>
              <a:ext uri="{FF2B5EF4-FFF2-40B4-BE49-F238E27FC236}">
                <a16:creationId xmlns:a16="http://schemas.microsoft.com/office/drawing/2014/main" id="{735C53A8-1075-BD32-D838-72C4D5ED03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46" r="1376"/>
          <a:stretch/>
        </p:blipFill>
        <p:spPr>
          <a:xfrm>
            <a:off x="4083802" y="0"/>
            <a:ext cx="8108197" cy="4334959"/>
          </a:xfrm>
        </p:spPr>
      </p:pic>
    </p:spTree>
    <p:extLst>
      <p:ext uri="{BB962C8B-B14F-4D97-AF65-F5344CB8AC3E}">
        <p14:creationId xmlns:p14="http://schemas.microsoft.com/office/powerpoint/2010/main" val="2982738278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74A1882A94D7408E789B5E864EDDBC" ma:contentTypeVersion="17" ma:contentTypeDescription="Create a new document." ma:contentTypeScope="" ma:versionID="02d30d264ef65aa3fdc8f47c2fa50078">
  <xsd:schema xmlns:xsd="http://www.w3.org/2001/XMLSchema" xmlns:xs="http://www.w3.org/2001/XMLSchema" xmlns:p="http://schemas.microsoft.com/office/2006/metadata/properties" xmlns:ns2="b7b9bf93-10bd-48d1-b0f9-72018f49779f" xmlns:ns3="6ecf0dea-746f-4f49-8bf6-2f7887176376" targetNamespace="http://schemas.microsoft.com/office/2006/metadata/properties" ma:root="true" ma:fieldsID="a0c0b7b66f180d5d45f2deff695c2209" ns2:_="" ns3:_="">
    <xsd:import namespace="b7b9bf93-10bd-48d1-b0f9-72018f49779f"/>
    <xsd:import namespace="6ecf0dea-746f-4f49-8bf6-2f78871763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9bf93-10bd-48d1-b0f9-72018f4977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8dc0543-698a-4ce0-8340-2152036c0a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f0dea-746f-4f49-8bf6-2f788717637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72aec9e-ab80-4c52-a38b-1d74a64ff41a}" ma:internalName="TaxCatchAll" ma:showField="CatchAllData" ma:web="6ecf0dea-746f-4f49-8bf6-2f78871763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b9bf93-10bd-48d1-b0f9-72018f49779f">
      <Terms xmlns="http://schemas.microsoft.com/office/infopath/2007/PartnerControls"/>
    </lcf76f155ced4ddcb4097134ff3c332f>
    <TaxCatchAll xmlns="6ecf0dea-746f-4f49-8bf6-2f788717637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216FF6-0CE7-4CA2-A34E-CEC65D82C9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b9bf93-10bd-48d1-b0f9-72018f49779f"/>
    <ds:schemaRef ds:uri="6ecf0dea-746f-4f49-8bf6-2f78871763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D1D7D8-040A-45F9-9BF4-3FFA392EB4B4}">
  <ds:schemaRefs>
    <ds:schemaRef ds:uri="http://purl.org/dc/elements/1.1/"/>
    <ds:schemaRef ds:uri="http://schemas.openxmlformats.org/package/2006/metadata/core-properties"/>
    <ds:schemaRef ds:uri="6ecf0dea-746f-4f49-8bf6-2f7887176376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b7b9bf93-10bd-48d1-b0f9-72018f49779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05C463-9FB0-4CD5-B433-199B7F7CE1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9154</TotalTime>
  <Words>1039</Words>
  <Application>Microsoft Office PowerPoint</Application>
  <PresentationFormat>Widescreen</PresentationFormat>
  <Paragraphs>174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Arial,Sans-Serif</vt:lpstr>
      <vt:lpstr>Avenir Next LT Pro</vt:lpstr>
      <vt:lpstr>Calibri</vt:lpstr>
      <vt:lpstr>ColorBlockVTI</vt:lpstr>
      <vt:lpstr>Welkom bij Zenmo simulations</vt:lpstr>
      <vt:lpstr>We werken nauw samen met universiteiten</vt:lpstr>
      <vt:lpstr>Zenmo initieerde holontool.nl  Zenmo Zero is voor specifieke gebieden</vt:lpstr>
      <vt:lpstr>Het nut van holons:</vt:lpstr>
      <vt:lpstr>Piekmijding</vt:lpstr>
      <vt:lpstr>Precisering veiligheids-marges</vt:lpstr>
      <vt:lpstr>Interactieve  Agent-based  Digital twins</vt:lpstr>
      <vt:lpstr>Interactief</vt:lpstr>
      <vt:lpstr>Interactief</vt:lpstr>
      <vt:lpstr>Interactief</vt:lpstr>
      <vt:lpstr>Interactief</vt:lpstr>
      <vt:lpstr>Interactief</vt:lpstr>
      <vt:lpstr>Agent- based</vt:lpstr>
      <vt:lpstr>Agent-based</vt:lpstr>
      <vt:lpstr>Digital twin</vt:lpstr>
      <vt:lpstr>Data  voor digital twins</vt:lpstr>
      <vt:lpstr>Open data  die we al hebben</vt:lpstr>
      <vt:lpstr>Data  die we van bedrijven krijgen</vt:lpstr>
      <vt:lpstr>Data  die we wel van de netbeheerder krijgen</vt:lpstr>
      <vt:lpstr>Data die we (nog) niet van de netbeheerder krijgen</vt:lpstr>
      <vt:lpstr>Conlusies</vt:lpstr>
      <vt:lpstr>Het probleem is groot</vt:lpstr>
      <vt:lpstr>Zenmo Zero biedt een oplossing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Interactieve  agent-based  digital twins   voor bedrijventerreinen om netcongestie mee te verminderen</dc:title>
  <dc:creator>Auke Hoekstra</dc:creator>
  <cp:lastModifiedBy>Auke Hoekstra</cp:lastModifiedBy>
  <cp:revision>3</cp:revision>
  <dcterms:created xsi:type="dcterms:W3CDTF">2023-11-29T07:05:41Z</dcterms:created>
  <dcterms:modified xsi:type="dcterms:W3CDTF">2024-01-31T08:49:18Z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0x010100B574A1882A94D7408E789B5E864EDDBC</vt:lpwstr>
  </property>
  <property fmtid="{D5CDD505-2E9C-101B-9397-08002B2CF9AE}" pid="3" name="MediaServiceImageTags">
    <vt:lpwstr/>
  </property>
</Properties>
</file>