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3" r:id="rId9"/>
    <p:sldId id="262" r:id="rId10"/>
    <p:sldId id="25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260"/>
    <a:srgbClr val="FFFFFF"/>
    <a:srgbClr val="D86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D7A7D-36A0-4812-806B-432E5D1E73F5}" type="datetimeFigureOut">
              <a:rPr lang="nl-NL" smtClean="0"/>
              <a:t>18-1-2024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AD60-E86F-40A6-8CDC-1190B4B0A8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17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0C762DB-B2F0-4187-AA15-7D64AA754DB4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D86D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6BA9C54-C3BD-48FF-9E8C-8652038290B9}"/>
              </a:ext>
            </a:extLst>
          </p:cNvPr>
          <p:cNvSpPr/>
          <p:nvPr userDrawn="1"/>
        </p:nvSpPr>
        <p:spPr>
          <a:xfrm>
            <a:off x="0" y="3571876"/>
            <a:ext cx="12192000" cy="8739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F0AD81E-5FC2-4A89-AB74-BA625CF6D0F0}"/>
              </a:ext>
            </a:extLst>
          </p:cNvPr>
          <p:cNvSpPr/>
          <p:nvPr userDrawn="1"/>
        </p:nvSpPr>
        <p:spPr>
          <a:xfrm>
            <a:off x="0" y="3111502"/>
            <a:ext cx="12192000" cy="460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A9F0770-F042-4D92-9E5C-681117A299D2}"/>
              </a:ext>
            </a:extLst>
          </p:cNvPr>
          <p:cNvSpPr/>
          <p:nvPr userDrawn="1"/>
        </p:nvSpPr>
        <p:spPr>
          <a:xfrm>
            <a:off x="0" y="0"/>
            <a:ext cx="12192000" cy="3114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F546202-BC06-4C86-B864-8787B2F37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87" y="762862"/>
            <a:ext cx="4510426" cy="1585776"/>
          </a:xfrm>
          <a:prstGeom prst="rect">
            <a:avLst/>
          </a:prstGeom>
        </p:spPr>
      </p:pic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039CBEFC-65B3-4663-8AB4-3FDFFDCB6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45794"/>
            <a:ext cx="12192000" cy="231695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CB43A1-9FA9-4236-A828-263DBBAA6B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73841"/>
            <a:ext cx="12192000" cy="306454"/>
          </a:xfrm>
        </p:spPr>
        <p:txBody>
          <a:bodyPr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Door: Naam Achternaam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77A3C1-0A65-4C0D-8D4E-E5B1DC21C1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84270"/>
            <a:ext cx="12192000" cy="44912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2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255011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 tekst i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8290BD4-BA59-424F-BD82-25C7659A45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14C2F9-34F1-400F-B629-EAEF32EA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791966"/>
            <a:ext cx="4188313" cy="1740219"/>
          </a:xfrm>
          <a:noFill/>
        </p:spPr>
        <p:txBody>
          <a:bodyPr lIns="396000" tIns="54000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932C38-D1CC-4235-A06B-845882586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86DF9EE-A863-4A36-BDA4-EB330B047F1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1225" y="2532185"/>
            <a:ext cx="4188313" cy="2755900"/>
          </a:xfrm>
          <a:noFill/>
        </p:spPr>
        <p:txBody>
          <a:bodyPr lIns="396000" tIns="108000"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03367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5708E60-CDA8-C88A-F233-87F424C4B04E}"/>
              </a:ext>
            </a:extLst>
          </p:cNvPr>
          <p:cNvSpPr/>
          <p:nvPr userDrawn="1"/>
        </p:nvSpPr>
        <p:spPr>
          <a:xfrm>
            <a:off x="0" y="0"/>
            <a:ext cx="12192000" cy="5851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A972B6-CF26-2403-7911-14E983886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6F74E86-F92E-860B-B566-9D6286C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365125"/>
            <a:ext cx="11154032" cy="1118483"/>
          </a:xfrm>
        </p:spPr>
        <p:txBody>
          <a:bodyPr/>
          <a:lstStyle>
            <a:lvl1pPr>
              <a:defRPr>
                <a:solidFill>
                  <a:srgbClr val="1A326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BE10F95-5A78-F1DF-AEE6-916AC83D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1765568"/>
            <a:ext cx="11154032" cy="401739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1A3260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1A3260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87117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C064EB5-2BDC-3173-BCAA-8392480BEAEB}"/>
              </a:ext>
            </a:extLst>
          </p:cNvPr>
          <p:cNvSpPr/>
          <p:nvPr userDrawn="1"/>
        </p:nvSpPr>
        <p:spPr>
          <a:xfrm>
            <a:off x="0" y="0"/>
            <a:ext cx="12192000" cy="5851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057D00-CD23-6A36-C457-C7993A58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DC74D91-8E20-81D4-D2EB-B98A4C8F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365125"/>
            <a:ext cx="11154032" cy="111848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88112DB-901F-32B7-729D-48C213563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1765569"/>
            <a:ext cx="11154032" cy="401739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rgbClr val="1A3260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28402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15BBDE-79A8-401A-4A53-462E84B59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B9A5F0A-FCFB-C984-2264-6C64B5D5D1C5}"/>
              </a:ext>
            </a:extLst>
          </p:cNvPr>
          <p:cNvSpPr/>
          <p:nvPr userDrawn="1"/>
        </p:nvSpPr>
        <p:spPr>
          <a:xfrm>
            <a:off x="0" y="0"/>
            <a:ext cx="12192000" cy="5851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8C6A4A8-F2E6-30CA-35E4-33D1046D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365125"/>
            <a:ext cx="11154032" cy="111848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20A9E75-355B-44CF-4D35-F183248C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1765568"/>
            <a:ext cx="11154032" cy="401739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44784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EAD2974-5CFE-4BEE-BAC2-AB8F3906A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14" y="6133148"/>
            <a:ext cx="971096" cy="33968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3592C1D-CD23-40AF-8B68-E0E9C0B6C6E5}"/>
              </a:ext>
            </a:extLst>
          </p:cNvPr>
          <p:cNvSpPr txBox="1"/>
          <p:nvPr userDrawn="1"/>
        </p:nvSpPr>
        <p:spPr>
          <a:xfrm>
            <a:off x="9155202" y="6209535"/>
            <a:ext cx="1042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" dirty="0">
                <a:solidFill>
                  <a:schemeClr val="accent3"/>
                </a:solidFill>
              </a:rPr>
              <a:t>Een programma bij:</a:t>
            </a:r>
          </a:p>
        </p:txBody>
      </p:sp>
      <p:sp>
        <p:nvSpPr>
          <p:cNvPr id="7" name="Gele balk">
            <a:extLst>
              <a:ext uri="{FF2B5EF4-FFF2-40B4-BE49-F238E27FC236}">
                <a16:creationId xmlns:a16="http://schemas.microsoft.com/office/drawing/2014/main" id="{EFB6C361-472D-4F3C-AD2A-C569258493FE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D86D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5BFDA7CD-ECE9-49A9-80C7-C4D26272D8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0" y="6126252"/>
            <a:ext cx="1042785" cy="366623"/>
          </a:xfrm>
          <a:prstGeom prst="rect">
            <a:avLst/>
          </a:prstGeom>
        </p:spPr>
      </p:pic>
      <p:pic>
        <p:nvPicPr>
          <p:cNvPr id="5" name="Afbeelding 4" hidden="1">
            <a:extLst>
              <a:ext uri="{FF2B5EF4-FFF2-40B4-BE49-F238E27FC236}">
                <a16:creationId xmlns:a16="http://schemas.microsoft.com/office/drawing/2014/main" id="{BB81AFFD-5112-4D1C-A73C-2765E68F8B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5" name="Blauw vlak">
            <a:extLst>
              <a:ext uri="{FF2B5EF4-FFF2-40B4-BE49-F238E27FC236}">
                <a16:creationId xmlns:a16="http://schemas.microsoft.com/office/drawing/2014/main" id="{27C5DBB7-6E81-4888-BB5E-34CF5A7BCB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6181"/>
            <a:ext cx="12192000" cy="2125402"/>
          </a:xfrm>
          <a:solidFill>
            <a:schemeClr val="accent3"/>
          </a:solidFill>
        </p:spPr>
        <p:txBody>
          <a:bodyPr tIns="108000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Afsluiting</a:t>
            </a:r>
          </a:p>
        </p:txBody>
      </p:sp>
      <p:pic>
        <p:nvPicPr>
          <p:cNvPr id="22" name="L Links">
            <a:extLst>
              <a:ext uri="{FF2B5EF4-FFF2-40B4-BE49-F238E27FC236}">
                <a16:creationId xmlns:a16="http://schemas.microsoft.com/office/drawing/2014/main" id="{9CE930BD-ACC3-496D-AF86-1FD4D8A430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89" y="1214705"/>
            <a:ext cx="667433" cy="633600"/>
          </a:xfrm>
          <a:prstGeom prst="rect">
            <a:avLst/>
          </a:prstGeom>
        </p:spPr>
      </p:pic>
      <p:pic>
        <p:nvPicPr>
          <p:cNvPr id="23" name="L rechts">
            <a:extLst>
              <a:ext uri="{FF2B5EF4-FFF2-40B4-BE49-F238E27FC236}">
                <a16:creationId xmlns:a16="http://schemas.microsoft.com/office/drawing/2014/main" id="{50DD25FA-9D3B-4662-8F57-3C4890F728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97987" y="4286248"/>
            <a:ext cx="668909" cy="635001"/>
          </a:xfrm>
          <a:prstGeom prst="rect">
            <a:avLst/>
          </a:prstGeom>
        </p:spPr>
      </p:pic>
      <p:sp>
        <p:nvSpPr>
          <p:cNvPr id="27" name="Oranje vlak">
            <a:extLst>
              <a:ext uri="{FF2B5EF4-FFF2-40B4-BE49-F238E27FC236}">
                <a16:creationId xmlns:a16="http://schemas.microsoft.com/office/drawing/2014/main" id="{2B739967-778E-4687-BA2C-E423BFC39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1161" y="1699260"/>
            <a:ext cx="8702040" cy="2734628"/>
          </a:xfrm>
          <a:solidFill>
            <a:schemeClr val="accent1"/>
          </a:solidFill>
        </p:spPr>
        <p:txBody>
          <a:bodyPr tIns="432000">
            <a:normAutofit/>
          </a:bodyPr>
          <a:lstStyle>
            <a:lvl1pPr marL="0" indent="0" algn="ctr">
              <a:lnSpc>
                <a:spcPct val="100000"/>
              </a:lnSpc>
              <a:buNone/>
              <a:defRPr sz="23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115C4-F6CC-441C-A5BD-FB082EA7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97" y="3106043"/>
            <a:ext cx="8529117" cy="619710"/>
          </a:xfrm>
        </p:spPr>
        <p:txBody>
          <a:bodyPr>
            <a:normAutofit/>
          </a:bodyPr>
          <a:lstStyle>
            <a:lvl1pPr algn="ctr">
              <a:defRPr sz="235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1" name="Foto">
            <a:extLst>
              <a:ext uri="{FF2B5EF4-FFF2-40B4-BE49-F238E27FC236}">
                <a16:creationId xmlns:a16="http://schemas.microsoft.com/office/drawing/2014/main" id="{1601C09A-5891-4F21-A3F6-83D6B77272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726181"/>
          </a:xfrm>
          <a:custGeom>
            <a:avLst/>
            <a:gdLst>
              <a:gd name="connsiteX0" fmla="*/ 0 w 12192000"/>
              <a:gd name="connsiteY0" fmla="*/ 0 h 3725863"/>
              <a:gd name="connsiteX1" fmla="*/ 12192000 w 12192000"/>
              <a:gd name="connsiteY1" fmla="*/ 0 h 3725863"/>
              <a:gd name="connsiteX2" fmla="*/ 12192000 w 12192000"/>
              <a:gd name="connsiteY2" fmla="*/ 3725863 h 3725863"/>
              <a:gd name="connsiteX3" fmla="*/ 10363200 w 12192000"/>
              <a:gd name="connsiteY3" fmla="*/ 3725863 h 3725863"/>
              <a:gd name="connsiteX4" fmla="*/ 10363200 w 12192000"/>
              <a:gd name="connsiteY4" fmla="*/ 1691907 h 3725863"/>
              <a:gd name="connsiteX5" fmla="*/ 1666875 w 12192000"/>
              <a:gd name="connsiteY5" fmla="*/ 1691907 h 3725863"/>
              <a:gd name="connsiteX6" fmla="*/ 1666875 w 12192000"/>
              <a:gd name="connsiteY6" fmla="*/ 3725863 h 3725863"/>
              <a:gd name="connsiteX7" fmla="*/ 0 w 12192000"/>
              <a:gd name="connsiteY7" fmla="*/ 3725863 h 372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725863">
                <a:moveTo>
                  <a:pt x="0" y="0"/>
                </a:moveTo>
                <a:lnTo>
                  <a:pt x="12192000" y="0"/>
                </a:lnTo>
                <a:lnTo>
                  <a:pt x="12192000" y="3725863"/>
                </a:lnTo>
                <a:lnTo>
                  <a:pt x="10363200" y="3725863"/>
                </a:lnTo>
                <a:lnTo>
                  <a:pt x="10363200" y="1691907"/>
                </a:lnTo>
                <a:lnTo>
                  <a:pt x="1666875" y="1691907"/>
                </a:lnTo>
                <a:lnTo>
                  <a:pt x="1666875" y="3725863"/>
                </a:lnTo>
                <a:lnTo>
                  <a:pt x="0" y="37258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3197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20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 - Foto 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0" y="1"/>
            <a:ext cx="6096000" cy="58515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90" y="1765568"/>
            <a:ext cx="5167110" cy="4085957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6695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 - Foto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0" y="1"/>
            <a:ext cx="6096000" cy="58515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90" y="1765568"/>
            <a:ext cx="5167110" cy="4085957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1087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 - Foto 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0" y="1"/>
            <a:ext cx="6096000" cy="585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90" y="1765568"/>
            <a:ext cx="5167110" cy="4085957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chemeClr val="accent3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4280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 - Tekst 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6096000" y="0"/>
            <a:ext cx="6096000" cy="5851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0" y="365125"/>
            <a:ext cx="5435600" cy="111848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765568"/>
            <a:ext cx="5435600" cy="409804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6685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 - Tekst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6096000" y="0"/>
            <a:ext cx="6096000" cy="5851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0" y="365125"/>
            <a:ext cx="5435600" cy="11184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765568"/>
            <a:ext cx="5435600" cy="4098042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6366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L - Tekst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6096000" y="0"/>
            <a:ext cx="6096000" cy="5851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0" y="365125"/>
            <a:ext cx="5435600" cy="11184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765568"/>
            <a:ext cx="5435600" cy="4098042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chemeClr val="accent3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1160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304E93FD-12F9-4F43-A7A2-960AAC1DBF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1458688"/>
            <a:ext cx="3267075" cy="23568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5AAB801-8C37-4B42-A4BD-B80073504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2" y="1458688"/>
            <a:ext cx="3267075" cy="235683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6E9625E-BC42-4CD6-9017-4830C92825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1458688"/>
            <a:ext cx="3267075" cy="23568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EA1D43-182D-497D-8E4E-645849E5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630507"/>
            <a:ext cx="10937875" cy="52519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C1BEDD8-F66B-4A47-9A8F-319C130AA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www.pvbnederland.nl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6DEEC91-2673-4CF5-9A28-E64CD74E9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038600"/>
            <a:ext cx="12192000" cy="18129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5483487-5972-44D3-9763-23DD1113E3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57" y="1810543"/>
            <a:ext cx="393193" cy="39319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6F2244-0D27-4209-AD99-81223191BD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7" y="1812067"/>
            <a:ext cx="385573" cy="39166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1406F19-0B65-4F92-8541-EB21EA8659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53" y="1810543"/>
            <a:ext cx="393193" cy="393193"/>
          </a:xfrm>
          <a:prstGeom prst="rect">
            <a:avLst/>
          </a:prstGeom>
        </p:spPr>
      </p:pic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9C57D2A2-EEFE-46CE-BF86-1BF3E246DD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63750" y="1785938"/>
            <a:ext cx="1987549" cy="5254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0982E6AD-DE87-4E1D-9268-9CCD5B451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0722" y="1785938"/>
            <a:ext cx="1987549" cy="5254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6" name="Tijdelijke aanduiding voor tekst 23">
            <a:extLst>
              <a:ext uri="{FF2B5EF4-FFF2-40B4-BE49-F238E27FC236}">
                <a16:creationId xmlns:a16="http://schemas.microsoft.com/office/drawing/2014/main" id="{5D7F6CDF-3274-4896-83C2-0C719C0F91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4475" y="1789567"/>
            <a:ext cx="1987549" cy="5254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D5C80A0-5AB1-46BB-8316-EA626036E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2537" y="2382402"/>
            <a:ext cx="2798762" cy="10556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Tijdelijke aanduiding voor tekst 27">
            <a:extLst>
              <a:ext uri="{FF2B5EF4-FFF2-40B4-BE49-F238E27FC236}">
                <a16:creationId xmlns:a16="http://schemas.microsoft.com/office/drawing/2014/main" id="{16FACF6E-1FC1-40EA-AFBF-B639ED27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9509" y="2388442"/>
            <a:ext cx="2798762" cy="10556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Tijdelijke aanduiding voor tekst 27">
            <a:extLst>
              <a:ext uri="{FF2B5EF4-FFF2-40B4-BE49-F238E27FC236}">
                <a16:creationId xmlns:a16="http://schemas.microsoft.com/office/drawing/2014/main" id="{E4265A97-06FE-4E15-88DC-E903E0C1CE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3262" y="2389473"/>
            <a:ext cx="2798762" cy="10556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87139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95E71D-7455-471C-A1DC-C2BA30CA5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42A8004-8F12-4A70-B4FD-59A3F9EC8FA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5851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Afbeelding / Grafiek / Video</a:t>
            </a:r>
          </a:p>
        </p:txBody>
      </p:sp>
    </p:spTree>
    <p:extLst>
      <p:ext uri="{BB962C8B-B14F-4D97-AF65-F5344CB8AC3E}">
        <p14:creationId xmlns:p14="http://schemas.microsoft.com/office/powerpoint/2010/main" val="116001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62FF26E-3A26-469D-9A6A-BCFB57AC91FB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D86D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D328B849-7352-4E0B-B579-21BEB46BE58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0" y="6126252"/>
            <a:ext cx="1042785" cy="366623"/>
          </a:xfrm>
          <a:prstGeom prst="rect">
            <a:avLst/>
          </a:prstGeom>
        </p:spPr>
      </p:pic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100A0E52-F71F-4B57-A7AA-6CC28C855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53612" y="6152357"/>
            <a:ext cx="1500187" cy="36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F76EC7-996B-476A-815C-CADE9277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90" y="365125"/>
            <a:ext cx="5167110" cy="111848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53ECAA-7C87-456D-B2E3-5EFB3F8A7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90" y="1765568"/>
            <a:ext cx="5167110" cy="409804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15999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1" r:id="rId4"/>
    <p:sldLayoutId id="2147483668" r:id="rId5"/>
    <p:sldLayoutId id="2147483670" r:id="rId6"/>
    <p:sldLayoutId id="2147483672" r:id="rId7"/>
    <p:sldLayoutId id="2147483663" r:id="rId8"/>
    <p:sldLayoutId id="2147483667" r:id="rId9"/>
    <p:sldLayoutId id="2147483673" r:id="rId10"/>
    <p:sldLayoutId id="2147483675" r:id="rId11"/>
    <p:sldLayoutId id="2147483676" r:id="rId12"/>
    <p:sldLayoutId id="2147483677" r:id="rId13"/>
    <p:sldLayoutId id="2147483674" r:id="rId14"/>
    <p:sldLayoutId id="2147483678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8000" indent="-1080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2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3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hyperlink" Target="http://www.werkvraaggericht.n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hmo.nl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werkvraaggericht.nl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10AA406-5DC2-40E6-8D7C-F45CD2555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Han Wiendels – Herstructureringsmaatschappij Overijssel NV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EE0A614-2496-4593-95DF-73A46673D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Er is altijd geld voor een goed plan</a:t>
            </a:r>
            <a:br>
              <a:rPr lang="nl-NL" dirty="0"/>
            </a:br>
            <a:r>
              <a:rPr lang="nl-NL" sz="1800" dirty="0"/>
              <a:t>Bedrijventerreinen, herstructurering, verduurzaming en financiering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32" y="5007318"/>
            <a:ext cx="2474545" cy="9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1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fbeelding" descr="Afbeeldi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fbeelding" descr="Afbeeldi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435731"/>
            <a:ext cx="7559676" cy="1554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" descr="Afbeelding"/>
          <p:cNvPicPr>
            <a:picLocks noChangeAspect="1"/>
          </p:cNvPicPr>
          <p:nvPr/>
        </p:nvPicPr>
        <p:blipFill>
          <a:blip r:embed="rId5" cstate="screen">
            <a:alphaModFix amt="6749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35145"/>
            <a:ext cx="9015222" cy="102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Focus: aanjagen van marktinvesteringen, samenwerking publiek-privaat…"/>
          <p:cNvSpPr txBox="1"/>
          <p:nvPr/>
        </p:nvSpPr>
        <p:spPr>
          <a:xfrm>
            <a:off x="6568842" y="4088883"/>
            <a:ext cx="10619794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>
                <a:hlinkClick r:id="rId6"/>
              </a:rPr>
              <a:t>www.hmo.nl</a:t>
            </a:r>
            <a:endParaRPr lang="nl-NL" sz="2000" dirty="0"/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>
                <a:hlinkClick r:id="rId7"/>
              </a:rPr>
              <a:t>www.werkvraaggericht.nl</a:t>
            </a:r>
            <a:endParaRPr lang="nl-NL" sz="2000" dirty="0"/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endParaRPr lang="nl-NL" sz="2000" dirty="0"/>
          </a:p>
        </p:txBody>
      </p:sp>
      <p:sp>
        <p:nvSpPr>
          <p:cNvPr id="190" name="HMO"/>
          <p:cNvSpPr txBox="1"/>
          <p:nvPr/>
        </p:nvSpPr>
        <p:spPr>
          <a:xfrm>
            <a:off x="980842" y="1741493"/>
            <a:ext cx="9469259" cy="1713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6000" b="0" cap="all">
                <a:solidFill>
                  <a:srgbClr val="299ED7"/>
                </a:solidFill>
                <a:latin typeface="CirceRounded-AltBold"/>
                <a:ea typeface="CirceRounded-AltBold"/>
                <a:cs typeface="CirceRounded-AltBold"/>
                <a:sym typeface="CirceRounded-AltBold"/>
              </a:defRPr>
            </a:lvl1pPr>
          </a:lstStyle>
          <a:p>
            <a:pPr algn="ctr"/>
            <a:r>
              <a:rPr lang="nl-NL" sz="3000" dirty="0"/>
              <a:t>Bedankt voor de aandacht en veel succes </a:t>
            </a:r>
          </a:p>
          <a:p>
            <a:pPr algn="ctr"/>
            <a:r>
              <a:rPr lang="nl-NL" sz="3000" dirty="0"/>
              <a:t>met het ondernemend handelen </a:t>
            </a:r>
          </a:p>
          <a:p>
            <a:pPr algn="ctr"/>
            <a:r>
              <a:rPr lang="nl-NL" sz="3000" dirty="0"/>
              <a:t>op bedrijventerreinen </a:t>
            </a:r>
            <a:endParaRPr sz="3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149368"/>
            <a:ext cx="1237273" cy="49064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32" y="4088883"/>
            <a:ext cx="2474545" cy="9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9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fbeelding" descr="Afbeeldi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fbeelding" descr="Afbeeldi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435731"/>
            <a:ext cx="7559676" cy="1554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" descr="Afbeelding"/>
          <p:cNvPicPr>
            <a:picLocks noChangeAspect="1"/>
          </p:cNvPicPr>
          <p:nvPr/>
        </p:nvPicPr>
        <p:blipFill>
          <a:blip r:embed="rId5" cstate="screen">
            <a:alphaModFix amt="6749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35145"/>
            <a:ext cx="9015222" cy="102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Focus: aanjagen van marktinvesteringen, samenwerking publiek-privaat…"/>
          <p:cNvSpPr txBox="1"/>
          <p:nvPr/>
        </p:nvSpPr>
        <p:spPr>
          <a:xfrm>
            <a:off x="845375" y="2200817"/>
            <a:ext cx="10619794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1997 – 2003 (incidenteel geld): ondernemen (voor eigen rekening en risico), werken met ondernemersverenigingen, projecten ontwikkelen en dekking zoeken voor kosten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2004 – 2009 (structureel geld): werken aan structurele kostendekking en inkomsten voor ondernemersverenigingen en parkmanagement, verbinding zoeken met de vastgoedmarkt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2009 – heden (investeren): ondernemen (met HMO), aanjagen, ontwikkelen en investeren op bedrijventerreinen. Herstructurering, verduurzaming, circulair bouwen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2016 – heden: verbreding naar maatschappelijke gebiedsontwikkeling. Bedrijventerreinen, kantoorlocaties, binnensteden, campussen, duurzame energie, religieus erfgoed, boerderijen, parkeergarages, winkelcentra 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endParaRPr sz="2000" dirty="0"/>
          </a:p>
        </p:txBody>
      </p:sp>
      <p:sp>
        <p:nvSpPr>
          <p:cNvPr id="190" name="HMO"/>
          <p:cNvSpPr txBox="1"/>
          <p:nvPr/>
        </p:nvSpPr>
        <p:spPr>
          <a:xfrm>
            <a:off x="845376" y="1355112"/>
            <a:ext cx="7971221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6000" b="0" cap="all">
                <a:solidFill>
                  <a:srgbClr val="299ED7"/>
                </a:solidFill>
                <a:latin typeface="CirceRounded-AltBold"/>
                <a:ea typeface="CirceRounded-AltBold"/>
                <a:cs typeface="CirceRounded-AltBold"/>
                <a:sym typeface="CirceRounded-AltBold"/>
              </a:defRPr>
            </a:lvl1pPr>
          </a:lstStyle>
          <a:p>
            <a:r>
              <a:rPr lang="nl-NL" sz="3000" dirty="0"/>
              <a:t>Ondernemen op bedrijventerreinen</a:t>
            </a:r>
            <a:endParaRPr sz="3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149368"/>
            <a:ext cx="1237273" cy="4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fbeelding" descr="Afbeeldi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fbeelding" descr="Afbeeldi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435731"/>
            <a:ext cx="7559676" cy="1554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" descr="Afbeelding"/>
          <p:cNvPicPr>
            <a:picLocks noChangeAspect="1"/>
          </p:cNvPicPr>
          <p:nvPr/>
        </p:nvPicPr>
        <p:blipFill>
          <a:blip r:embed="rId5" cstate="screen">
            <a:alphaModFix amt="6749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35145"/>
            <a:ext cx="9015222" cy="102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Focus: aanjagen van marktinvesteringen, samenwerking publiek-privaat…"/>
          <p:cNvSpPr txBox="1"/>
          <p:nvPr/>
        </p:nvSpPr>
        <p:spPr>
          <a:xfrm>
            <a:off x="845375" y="2200817"/>
            <a:ext cx="10619794" cy="359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b="1" dirty="0"/>
              <a:t>Veroudering</a:t>
            </a:r>
            <a:r>
              <a:rPr lang="nl-NL" sz="2000" dirty="0"/>
              <a:t> is een gevolg van gebruik en verbruik, en een </a:t>
            </a:r>
            <a:r>
              <a:rPr lang="nl-NL" sz="2000" b="1" dirty="0"/>
              <a:t>negatief neveneffect </a:t>
            </a:r>
            <a:r>
              <a:rPr lang="nl-NL" sz="2000" dirty="0"/>
              <a:t>van de uitvoering van bedrijfsactiviteiten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Bedrijven dragen derhalve grote verantwoordelijkheid voor de </a:t>
            </a:r>
            <a:r>
              <a:rPr lang="nl-NL" sz="2000" b="1" dirty="0"/>
              <a:t>ruimtelijke en maatschappelijke schade</a:t>
            </a:r>
            <a:r>
              <a:rPr lang="nl-NL" sz="2000" dirty="0"/>
              <a:t>, en om hun business goed te kunnen blijven uitoefenen, dienen ze hun bedrijfsomgeving op orde te houden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We komen er niet als de overheid </a:t>
            </a:r>
            <a:r>
              <a:rPr lang="nl-NL" sz="2000" b="1" dirty="0"/>
              <a:t>probleemeigenaar</a:t>
            </a:r>
            <a:r>
              <a:rPr lang="nl-NL" sz="2000" dirty="0"/>
              <a:t> is en blijft van alle kwaliteitsvraagstukken op bedrijventerreinen, want dan zullen geld, capaciteit en mandaat altijd een bottleneck blijven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Een private aanpak (gedreven door urgentie en belang) is </a:t>
            </a:r>
            <a:r>
              <a:rPr lang="nl-NL" sz="2000" b="1" dirty="0"/>
              <a:t>doeltreffender</a:t>
            </a:r>
            <a:r>
              <a:rPr lang="nl-NL" sz="2000" dirty="0"/>
              <a:t> en </a:t>
            </a:r>
            <a:r>
              <a:rPr lang="nl-NL" sz="2000" b="1" dirty="0"/>
              <a:t>doelmatiger</a:t>
            </a:r>
            <a:endParaRPr sz="2000" b="1" dirty="0"/>
          </a:p>
        </p:txBody>
      </p:sp>
      <p:sp>
        <p:nvSpPr>
          <p:cNvPr id="190" name="HMO"/>
          <p:cNvSpPr txBox="1"/>
          <p:nvPr/>
        </p:nvSpPr>
        <p:spPr>
          <a:xfrm>
            <a:off x="845376" y="1355112"/>
            <a:ext cx="9719264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6000" b="0" cap="all">
                <a:solidFill>
                  <a:srgbClr val="299ED7"/>
                </a:solidFill>
                <a:latin typeface="CirceRounded-AltBold"/>
                <a:ea typeface="CirceRounded-AltBold"/>
                <a:cs typeface="CirceRounded-AltBold"/>
                <a:sym typeface="CirceRounded-AltBold"/>
              </a:defRPr>
            </a:lvl1pPr>
          </a:lstStyle>
          <a:p>
            <a:r>
              <a:rPr lang="nl-NL" sz="3000" dirty="0"/>
              <a:t>private verantwoordelijkheid als leidraad </a:t>
            </a:r>
            <a:endParaRPr sz="3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149368"/>
            <a:ext cx="1237273" cy="4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1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fbeelding" descr="Afbeeldi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fbeelding" descr="Afbeeldi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435731"/>
            <a:ext cx="7559676" cy="1554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" descr="Afbeelding"/>
          <p:cNvPicPr>
            <a:picLocks noChangeAspect="1"/>
          </p:cNvPicPr>
          <p:nvPr/>
        </p:nvPicPr>
        <p:blipFill>
          <a:blip r:embed="rId5" cstate="screen">
            <a:alphaModFix amt="6749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35145"/>
            <a:ext cx="9015222" cy="102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Focus: aanjagen van marktinvesteringen, samenwerking publiek-privaat…"/>
          <p:cNvSpPr txBox="1"/>
          <p:nvPr/>
        </p:nvSpPr>
        <p:spPr>
          <a:xfrm>
            <a:off x="845375" y="2200817"/>
            <a:ext cx="10619794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De aanpak van HMO: publiek kapitaal gebruiken om private investeringen te stimuleren. Herstructurering aanvliegen vanuit de marktwerking in bedrijfshuisvesting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In 2009: startkapitaal </a:t>
            </a:r>
            <a:r>
              <a:rPr lang="nl-NL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€</a:t>
            </a:r>
            <a:r>
              <a:rPr lang="nl-NL" sz="2000" dirty="0">
                <a:latin typeface="Alegreya Sans Regular"/>
                <a:ea typeface="Cambria Math" panose="02040503050406030204" pitchFamily="18" charset="0"/>
              </a:rPr>
              <a:t> </a:t>
            </a:r>
            <a:r>
              <a:rPr lang="nl-NL" sz="2000" dirty="0"/>
              <a:t>7,5 miljoen, opgave 900 ha herstructurering. Opkopen van locaties (‘rotte plekken’) is dan geen optie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Zoeken naar individueel belang, zakelijke </a:t>
            </a:r>
            <a:r>
              <a:rPr lang="nl-NL" sz="2000" b="1" dirty="0"/>
              <a:t>urgentie</a:t>
            </a:r>
            <a:r>
              <a:rPr lang="nl-NL" sz="2000" dirty="0"/>
              <a:t> en private </a:t>
            </a:r>
            <a:r>
              <a:rPr lang="nl-NL" sz="2000" b="1" dirty="0"/>
              <a:t>investeringsbereidheid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Business case staat centraal, private investerings- en risicobereidheid, marktconformiteit en </a:t>
            </a:r>
            <a:r>
              <a:rPr lang="nl-NL" sz="2000" dirty="0" err="1"/>
              <a:t>revolverendheid</a:t>
            </a:r>
            <a:r>
              <a:rPr lang="nl-NL" sz="2000" dirty="0"/>
              <a:t> zijn zakelijke randvoorwaarden. Staatssteun is daardoor geen issue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Onze rollen: aanjager, financier, ontwikkelaar, bouwer, sloper, stedenbouwer. Doen wat de markt niet doet, kan of durft. Verschil maken door te doen</a:t>
            </a:r>
          </a:p>
        </p:txBody>
      </p:sp>
      <p:sp>
        <p:nvSpPr>
          <p:cNvPr id="190" name="HMO"/>
          <p:cNvSpPr txBox="1"/>
          <p:nvPr/>
        </p:nvSpPr>
        <p:spPr>
          <a:xfrm>
            <a:off x="845376" y="1355112"/>
            <a:ext cx="9518631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6000" b="0" cap="all">
                <a:solidFill>
                  <a:srgbClr val="299ED7"/>
                </a:solidFill>
                <a:latin typeface="CirceRounded-AltBold"/>
                <a:ea typeface="CirceRounded-AltBold"/>
                <a:cs typeface="CirceRounded-AltBold"/>
                <a:sym typeface="CirceRounded-AltBold"/>
              </a:defRPr>
            </a:lvl1pPr>
          </a:lstStyle>
          <a:p>
            <a:r>
              <a:rPr lang="nl-NL" sz="3000" dirty="0"/>
              <a:t>Herstructurering en bedrijfshuisvesting </a:t>
            </a:r>
            <a:endParaRPr sz="3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149368"/>
            <a:ext cx="1237273" cy="4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0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fbeelding" descr="Afbeeldi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fbeelding" descr="Afbeeldi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435731"/>
            <a:ext cx="7559676" cy="1554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" descr="Afbeelding"/>
          <p:cNvPicPr>
            <a:picLocks noChangeAspect="1"/>
          </p:cNvPicPr>
          <p:nvPr/>
        </p:nvPicPr>
        <p:blipFill>
          <a:blip r:embed="rId5" cstate="screen">
            <a:alphaModFix amt="6749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35145"/>
            <a:ext cx="9015222" cy="102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Focus: aanjagen van marktinvesteringen, samenwerking publiek-privaat…"/>
          <p:cNvSpPr txBox="1"/>
          <p:nvPr/>
        </p:nvSpPr>
        <p:spPr>
          <a:xfrm>
            <a:off x="845375" y="2200817"/>
            <a:ext cx="10619794" cy="3590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Kern: </a:t>
            </a:r>
            <a:r>
              <a:rPr lang="nl-NL" sz="2000" b="1" dirty="0"/>
              <a:t>vastgoed</a:t>
            </a:r>
            <a:r>
              <a:rPr lang="nl-NL" sz="2000" dirty="0"/>
              <a:t> als aanjager van </a:t>
            </a:r>
            <a:r>
              <a:rPr lang="nl-NL" sz="2000" b="1" dirty="0"/>
              <a:t>gebiedsontwikkeling</a:t>
            </a:r>
            <a:r>
              <a:rPr lang="nl-NL" sz="2000" dirty="0"/>
              <a:t>. Dé verbinding tussen publieke en private belangen en wezenlijk vanwege de kapitaalstromen en de koppelkansen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Nieuwbouw Norma: 2,3 ha, financiering fabriek (25%), reden: gedeeltelijke wegval bancaire financiering. Lening op basis van zakelijke zekerheid (2</a:t>
            </a:r>
            <a:r>
              <a:rPr lang="nl-NL" sz="2000" baseline="30000" dirty="0"/>
              <a:t>e</a:t>
            </a:r>
            <a:r>
              <a:rPr lang="nl-NL" sz="2000" dirty="0"/>
              <a:t> hypotheekrecht)  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Logistiek knooppunt Hasselt: 15 ha verpauperd terrein, HMO heeft aangekocht, gesloopt, gesaneerd en bouwrijp gemaakt (investering </a:t>
            </a:r>
            <a:r>
              <a:rPr lang="nl-NL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€</a:t>
            </a:r>
            <a:r>
              <a:rPr lang="nl-NL" sz="2000" dirty="0">
                <a:latin typeface="Alegreya Sans Regular"/>
                <a:ea typeface="Cambria Math" panose="02040503050406030204" pitchFamily="18" charset="0"/>
              </a:rPr>
              <a:t> </a:t>
            </a:r>
            <a:r>
              <a:rPr lang="nl-NL" sz="2000" dirty="0"/>
              <a:t>7 miljoen) in relatie met het vinden van nieuwe bedrijvigheid. Op basis van huurcontracten is een belegger gevonden, waardoor ook de opstalfinanciering rondkwam. Totale investering </a:t>
            </a:r>
            <a:r>
              <a:rPr lang="nl-NL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€</a:t>
            </a:r>
            <a:r>
              <a:rPr lang="nl-NL" sz="2000" dirty="0">
                <a:latin typeface="Alegreya Sans Regular"/>
                <a:ea typeface="Cambria Math" panose="02040503050406030204" pitchFamily="18" charset="0"/>
              </a:rPr>
              <a:t> </a:t>
            </a:r>
            <a:r>
              <a:rPr lang="nl-NL" sz="2000" dirty="0"/>
              <a:t>30 miljoen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endParaRPr lang="nl-NL" sz="2000" dirty="0"/>
          </a:p>
        </p:txBody>
      </p:sp>
      <p:sp>
        <p:nvSpPr>
          <p:cNvPr id="190" name="HMO"/>
          <p:cNvSpPr txBox="1"/>
          <p:nvPr/>
        </p:nvSpPr>
        <p:spPr>
          <a:xfrm>
            <a:off x="845376" y="1380599"/>
            <a:ext cx="4924425" cy="554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6000" b="0" cap="all">
                <a:solidFill>
                  <a:srgbClr val="299ED7"/>
                </a:solidFill>
                <a:latin typeface="CirceRounded-AltBold"/>
                <a:ea typeface="CirceRounded-AltBold"/>
                <a:cs typeface="CirceRounded-AltBold"/>
                <a:sym typeface="CirceRounded-AltBold"/>
              </a:defRPr>
            </a:lvl1pPr>
          </a:lstStyle>
          <a:p>
            <a:r>
              <a:rPr lang="nl-NL" sz="3000" dirty="0"/>
              <a:t>praktijkvoorbeelden </a:t>
            </a:r>
            <a:endParaRPr sz="3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149368"/>
            <a:ext cx="1237273" cy="4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fbeelding" descr="Afbeeldi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fbeelding" descr="Afbeeldi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435731"/>
            <a:ext cx="7559676" cy="1554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" descr="Afbeelding"/>
          <p:cNvPicPr>
            <a:picLocks noChangeAspect="1"/>
          </p:cNvPicPr>
          <p:nvPr/>
        </p:nvPicPr>
        <p:blipFill>
          <a:blip r:embed="rId5" cstate="screen">
            <a:alphaModFix amt="6749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35145"/>
            <a:ext cx="9015222" cy="102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Focus: aanjagen van marktinvesteringen, samenwerking publiek-privaat…"/>
          <p:cNvSpPr txBox="1"/>
          <p:nvPr/>
        </p:nvSpPr>
        <p:spPr>
          <a:xfrm>
            <a:off x="845375" y="2200817"/>
            <a:ext cx="10619794" cy="2975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Ruim 100 gebiedsprojecten uitgevoerd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In 2015 is vastgesteld dat de opgave van 900 ha herstructurering voldoende in beheersing is gebracht. Zie praktijkboek op </a:t>
            </a:r>
            <a:r>
              <a:rPr lang="nl-NL" sz="2000" dirty="0">
                <a:hlinkClick r:id="rId6"/>
              </a:rPr>
              <a:t>www.werkvraaggericht.nl</a:t>
            </a:r>
            <a:endParaRPr lang="nl-NL" sz="2000" dirty="0"/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De opdracht van HMO is in 2016 verbreed naar de verbetering van alle typen werklocaties, met verzoek de organisatie voor onbepaalde termijn in te richten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In onze projecten is altijd transformatie aan de orde. Complexiteit in beheersing brengen, toewerken naar een passend programma en de markt aan zet krijgen </a:t>
            </a:r>
          </a:p>
        </p:txBody>
      </p:sp>
      <p:sp>
        <p:nvSpPr>
          <p:cNvPr id="190" name="HMO"/>
          <p:cNvSpPr txBox="1"/>
          <p:nvPr/>
        </p:nvSpPr>
        <p:spPr>
          <a:xfrm>
            <a:off x="845376" y="1380599"/>
            <a:ext cx="9155712" cy="554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6000" b="0" cap="all">
                <a:solidFill>
                  <a:srgbClr val="299ED7"/>
                </a:solidFill>
                <a:latin typeface="CirceRounded-AltBold"/>
                <a:ea typeface="CirceRounded-AltBold"/>
                <a:cs typeface="CirceRounded-AltBold"/>
                <a:sym typeface="CirceRounded-AltBold"/>
              </a:defRPr>
            </a:lvl1pPr>
          </a:lstStyle>
          <a:p>
            <a:r>
              <a:rPr lang="nl-NL" sz="3000" dirty="0"/>
              <a:t>Goede resultaten in Herstructurering </a:t>
            </a:r>
            <a:endParaRPr sz="3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149368"/>
            <a:ext cx="1237273" cy="4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8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kaart&#10;&#10;Automatisch gegenereerde beschrijving">
            <a:extLst>
              <a:ext uri="{FF2B5EF4-FFF2-40B4-BE49-F238E27FC236}">
                <a16:creationId xmlns:a16="http://schemas.microsoft.com/office/drawing/2014/main" id="{D1B8C649-AF03-58D7-B4C4-747C20E289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7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fbeelding" descr="Afbeeldi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fbeelding" descr="Afbeeldi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435731"/>
            <a:ext cx="7559676" cy="1554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" descr="Afbeelding"/>
          <p:cNvPicPr>
            <a:picLocks noChangeAspect="1"/>
          </p:cNvPicPr>
          <p:nvPr/>
        </p:nvPicPr>
        <p:blipFill>
          <a:blip r:embed="rId5" cstate="screen">
            <a:alphaModFix amt="6749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35145"/>
            <a:ext cx="9015222" cy="102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Focus: aanjagen van marktinvesteringen, samenwerking publiek-privaat…"/>
          <p:cNvSpPr txBox="1"/>
          <p:nvPr/>
        </p:nvSpPr>
        <p:spPr>
          <a:xfrm>
            <a:off x="845375" y="2200817"/>
            <a:ext cx="10619794" cy="2975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Vanaf 2015 circa 60 ha ‘zon op dak’ gerealiseerd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Financiering: eigen middelen, lening </a:t>
            </a:r>
            <a:r>
              <a:rPr lang="nl-NL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€</a:t>
            </a:r>
            <a:r>
              <a:rPr lang="nl-NL" sz="2000" dirty="0">
                <a:latin typeface="Alegreya Sans Regular"/>
                <a:ea typeface="Cambria Math" panose="02040503050406030204" pitchFamily="18" charset="0"/>
              </a:rPr>
              <a:t> </a:t>
            </a:r>
            <a:r>
              <a:rPr lang="nl-NL" sz="2000" dirty="0"/>
              <a:t>10,7 miljoen Energiefonds Overijssel en SDE-subsidies (84 beschikkingen)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Rol HMO: opdrachtgever technische realisatie, financieel en juridisch structureren van een projectvennootschap (‘Dak BV’). Subsidie, exploitatie, opstalrecht, huurovereenkomst 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Exit door verkoop BV, inclusief SDE-subsidie en ‘opknippen’ lening EFO, of door verkoop installatie. Uitvoering volledig </a:t>
            </a:r>
            <a:r>
              <a:rPr lang="nl-NL" sz="2000" dirty="0" err="1"/>
              <a:t>revolverend</a:t>
            </a:r>
            <a:endParaRPr lang="nl-NL" sz="2000" dirty="0"/>
          </a:p>
        </p:txBody>
      </p:sp>
      <p:sp>
        <p:nvSpPr>
          <p:cNvPr id="190" name="HMO"/>
          <p:cNvSpPr txBox="1"/>
          <p:nvPr/>
        </p:nvSpPr>
        <p:spPr>
          <a:xfrm>
            <a:off x="845376" y="1380599"/>
            <a:ext cx="6137386" cy="554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6000" b="0" cap="all">
                <a:solidFill>
                  <a:srgbClr val="299ED7"/>
                </a:solidFill>
                <a:latin typeface="CirceRounded-AltBold"/>
                <a:ea typeface="CirceRounded-AltBold"/>
                <a:cs typeface="CirceRounded-AltBold"/>
                <a:sym typeface="CirceRounded-AltBold"/>
              </a:defRPr>
            </a:lvl1pPr>
          </a:lstStyle>
          <a:p>
            <a:r>
              <a:rPr lang="nl-NL" sz="3000" dirty="0"/>
              <a:t>Verduurzaming: zon op dak </a:t>
            </a:r>
            <a:endParaRPr sz="3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149368"/>
            <a:ext cx="1237273" cy="49064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0372" y="1107151"/>
            <a:ext cx="2321060" cy="12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4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Afbeelding" descr="Afbeeldin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fbeelding" descr="Afbeeldin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0" y="-40726"/>
            <a:ext cx="12319000" cy="18055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fbeelding" descr="Afbeeldi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96" y="435731"/>
            <a:ext cx="7559676" cy="1554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" descr="Afbeelding"/>
          <p:cNvPicPr>
            <a:picLocks noChangeAspect="1"/>
          </p:cNvPicPr>
          <p:nvPr/>
        </p:nvPicPr>
        <p:blipFill>
          <a:blip r:embed="rId5" cstate="screen">
            <a:alphaModFix amt="67497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" y="435145"/>
            <a:ext cx="9015222" cy="1023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Focus: aanjagen van marktinvesteringen, samenwerking publiek-privaat…"/>
          <p:cNvSpPr txBox="1"/>
          <p:nvPr/>
        </p:nvSpPr>
        <p:spPr>
          <a:xfrm>
            <a:off x="845375" y="2200817"/>
            <a:ext cx="10619794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Private gebiedsentiteiten maken door bundeling van bezit en vermogen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Ondernemer wordt aandeelhouder in een grotere entiteit i.p.v. eigenaar pand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Daardoor: verhandelbaarheid bezit neemt toe, risicospreiding en versterking van de financieringsmogelijkheden, dus hefboom naar vreemd vermogen. In-, door- en uitstroom van kapitaal wordt beter mogelijk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Gebruik en kwaliteit van de panden kan worden geoptimaliseerd: verduurzamen, </a:t>
            </a:r>
            <a:r>
              <a:rPr lang="nl-NL" sz="2000" dirty="0" err="1"/>
              <a:t>vergroenen</a:t>
            </a:r>
            <a:r>
              <a:rPr lang="nl-NL" sz="2000" dirty="0"/>
              <a:t>, effici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ë</a:t>
            </a:r>
            <a:r>
              <a:rPr lang="nl-NL" sz="2000" dirty="0"/>
              <a:t>nter ruimtegebruik, delen van voorzieningen, </a:t>
            </a:r>
            <a:r>
              <a:rPr lang="nl-NL" sz="2000" dirty="0" err="1"/>
              <a:t>etc</a:t>
            </a:r>
            <a:endParaRPr lang="nl-NL" sz="2000" dirty="0"/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r>
              <a:rPr lang="nl-NL" sz="2000" dirty="0"/>
              <a:t>Maakt schaalsprong mogelijk in geld, terreinen en maatschappelijke en zakelijke effecten</a:t>
            </a:r>
          </a:p>
          <a:p>
            <a:pPr marL="285750" indent="-285750" defTabSz="228600">
              <a:spcBef>
                <a:spcPts val="2000"/>
              </a:spcBef>
              <a:buClr>
                <a:srgbClr val="299ED7"/>
              </a:buClr>
              <a:buSzPct val="100000"/>
              <a:buFont typeface="Helvetica" pitchFamily="2" charset="0"/>
              <a:buChar char="●"/>
              <a:defRPr sz="4000" b="0">
                <a:solidFill>
                  <a:srgbClr val="29245B"/>
                </a:solidFill>
                <a:latin typeface="Alegreya Sans Regular"/>
                <a:ea typeface="Alegreya Sans Regular"/>
                <a:cs typeface="Alegreya Sans Regular"/>
                <a:sym typeface="Alegreya Sans Regular"/>
              </a:defRPr>
            </a:pPr>
            <a:endParaRPr lang="nl-NL" sz="2000" dirty="0"/>
          </a:p>
        </p:txBody>
      </p:sp>
      <p:sp>
        <p:nvSpPr>
          <p:cNvPr id="190" name="HMO"/>
          <p:cNvSpPr txBox="1"/>
          <p:nvPr/>
        </p:nvSpPr>
        <p:spPr>
          <a:xfrm>
            <a:off x="845376" y="1355112"/>
            <a:ext cx="9292416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6000" b="0" cap="all">
                <a:solidFill>
                  <a:srgbClr val="299ED7"/>
                </a:solidFill>
                <a:latin typeface="CirceRounded-AltBold"/>
                <a:ea typeface="CirceRounded-AltBold"/>
                <a:cs typeface="CirceRounded-AltBold"/>
                <a:sym typeface="CirceRounded-AltBold"/>
              </a:defRPr>
            </a:lvl1pPr>
          </a:lstStyle>
          <a:p>
            <a:r>
              <a:rPr lang="nl-NL" sz="3000" dirty="0"/>
              <a:t>Vastgoedfondsen op bedrijventerreinen </a:t>
            </a:r>
            <a:endParaRPr sz="3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08" y="149368"/>
            <a:ext cx="1237273" cy="4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23172"/>
      </p:ext>
    </p:extLst>
  </p:cSld>
  <p:clrMapOvr>
    <a:masterClrMapping/>
  </p:clrMapOvr>
</p:sld>
</file>

<file path=ppt/theme/theme1.xml><?xml version="1.0" encoding="utf-8"?>
<a:theme xmlns:a="http://schemas.openxmlformats.org/drawingml/2006/main" name="PVB">
  <a:themeElements>
    <a:clrScheme name="PV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9133"/>
      </a:accent1>
      <a:accent2>
        <a:srgbClr val="96C1D1"/>
      </a:accent2>
      <a:accent3>
        <a:srgbClr val="1A3260"/>
      </a:accent3>
      <a:accent4>
        <a:srgbClr val="EAF3F6"/>
      </a:accent4>
      <a:accent5>
        <a:srgbClr val="D45CC6"/>
      </a:accent5>
      <a:accent6>
        <a:srgbClr val="36BE4D"/>
      </a:accent6>
      <a:hlink>
        <a:srgbClr val="0563C1"/>
      </a:hlink>
      <a:folHlink>
        <a:srgbClr val="954F72"/>
      </a:folHlink>
    </a:clrScheme>
    <a:fontScheme name="PVB">
      <a:majorFont>
        <a:latin typeface="Outfit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0306705-7324-4B88-95D8-716E54A0B183}" vid="{EDD8780B-B8ED-498F-8581-B64AE9AF0BD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9a348b-e8ff-440a-a03f-072fd1f85541" xsi:nil="true"/>
    <lcf76f155ced4ddcb4097134ff3c332f xmlns="22c6c2c5-5571-41dc-9a8b-2d744cf9f88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2D3979F96DB4A89DD177BEAAC42C0" ma:contentTypeVersion="13" ma:contentTypeDescription="Een nieuw document maken." ma:contentTypeScope="" ma:versionID="8ad098162176098b90f80f44c6c9cdcf">
  <xsd:schema xmlns:xsd="http://www.w3.org/2001/XMLSchema" xmlns:xs="http://www.w3.org/2001/XMLSchema" xmlns:p="http://schemas.microsoft.com/office/2006/metadata/properties" xmlns:ns2="22c6c2c5-5571-41dc-9a8b-2d744cf9f887" xmlns:ns3="079a348b-e8ff-440a-a03f-072fd1f85541" xmlns:ns4="5c5cd6bc-8ada-47d9-af4c-ecaf393cdccf" targetNamespace="http://schemas.microsoft.com/office/2006/metadata/properties" ma:root="true" ma:fieldsID="abf6d58ec725e7e1a6faf0f50634e935" ns2:_="" ns3:_="" ns4:_="">
    <xsd:import namespace="22c6c2c5-5571-41dc-9a8b-2d744cf9f887"/>
    <xsd:import namespace="079a348b-e8ff-440a-a03f-072fd1f85541"/>
    <xsd:import namespace="5c5cd6bc-8ada-47d9-af4c-ecaf393cd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c6c2c5-5571-41dc-9a8b-2d744cf9f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11c5d032-4d3a-4e32-a133-a877f2adec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a348b-e8ff-440a-a03f-072fd1f8554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2c2759-7d3c-44bf-a79f-7d24d551029d}" ma:internalName="TaxCatchAll" ma:showField="CatchAllData" ma:web="079a348b-e8ff-440a-a03f-072fd1f855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cd6bc-8ada-47d9-af4c-ecaf393cd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63FA09-F38F-424B-80BF-2EA3FDD15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2840E-52D9-452B-A3A8-D684AD647B3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079a348b-e8ff-440a-a03f-072fd1f85541"/>
    <ds:schemaRef ds:uri="http://schemas.microsoft.com/office/2006/documentManagement/types"/>
    <ds:schemaRef ds:uri="http://schemas.microsoft.com/office/infopath/2007/PartnerControls"/>
    <ds:schemaRef ds:uri="5c5cd6bc-8ada-47d9-af4c-ecaf393cdccf"/>
    <ds:schemaRef ds:uri="http://purl.org/dc/elements/1.1/"/>
    <ds:schemaRef ds:uri="22c6c2c5-5571-41dc-9a8b-2d744cf9f88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F447E6-0AEB-4AC4-A8E7-DB902B6DAC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c6c2c5-5571-41dc-9a8b-2d744cf9f887"/>
    <ds:schemaRef ds:uri="079a348b-e8ff-440a-a03f-072fd1f85541"/>
    <ds:schemaRef ds:uri="5c5cd6bc-8ada-47d9-af4c-ecaf393cd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PowerPoint-sjabloon PVB Nederland</Template>
  <TotalTime>306</TotalTime>
  <Words>718</Words>
  <Application>Microsoft Office PowerPoint</Application>
  <PresentationFormat>Breedbeeld</PresentationFormat>
  <Paragraphs>43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Alegreya Sans Regular</vt:lpstr>
      <vt:lpstr>Arial</vt:lpstr>
      <vt:lpstr>Calibri</vt:lpstr>
      <vt:lpstr>Cambria Math</vt:lpstr>
      <vt:lpstr>Helvetica</vt:lpstr>
      <vt:lpstr>Outfit</vt:lpstr>
      <vt:lpstr>PVB</vt:lpstr>
      <vt:lpstr>Er is altijd geld voor een goed plan Bedrijventerreinen, herstructurering, verduurzaming en financiering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Bedrijventerreinen, herstructurering, verduurzaming en financiering</dc:title>
  <dc:creator>Han Wiendels</dc:creator>
  <cp:lastModifiedBy>OIS 5CD7446Z64</cp:lastModifiedBy>
  <cp:revision>30</cp:revision>
  <dcterms:created xsi:type="dcterms:W3CDTF">2024-01-16T13:27:17Z</dcterms:created>
  <dcterms:modified xsi:type="dcterms:W3CDTF">2024-01-18T09:27:53Z</dcterms:modified>
  <cp:category>Prodoc |  Deventer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0x010100F732D3979F96DB4A89DD177BEAAC42C0</vt:lpwstr>
  </property>
</Properties>
</file>