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8" r:id="rId4"/>
    <p:sldId id="271" r:id="rId5"/>
    <p:sldId id="270" r:id="rId6"/>
    <p:sldId id="269" r:id="rId7"/>
    <p:sldId id="272" r:id="rId8"/>
    <p:sldId id="268" r:id="rId9"/>
    <p:sldId id="267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y Loos" userId="52f7ab23-4a53-4da1-a582-24df952f2fca" providerId="ADAL" clId="{ADDBEEAF-956F-40C6-8E6E-132394A04239}"/>
    <pc:docChg chg="undo custSel modSld">
      <pc:chgData name="Rudy Loos" userId="52f7ab23-4a53-4da1-a582-24df952f2fca" providerId="ADAL" clId="{ADDBEEAF-956F-40C6-8E6E-132394A04239}" dt="2024-01-31T09:42:14.537" v="116" actId="113"/>
      <pc:docMkLst>
        <pc:docMk/>
      </pc:docMkLst>
      <pc:sldChg chg="modSp mod">
        <pc:chgData name="Rudy Loos" userId="52f7ab23-4a53-4da1-a582-24df952f2fca" providerId="ADAL" clId="{ADDBEEAF-956F-40C6-8E6E-132394A04239}" dt="2024-01-31T09:07:23.511" v="95" actId="14100"/>
        <pc:sldMkLst>
          <pc:docMk/>
          <pc:sldMk cId="0" sldId="258"/>
        </pc:sldMkLst>
        <pc:spChg chg="mod">
          <ac:chgData name="Rudy Loos" userId="52f7ab23-4a53-4da1-a582-24df952f2fca" providerId="ADAL" clId="{ADDBEEAF-956F-40C6-8E6E-132394A04239}" dt="2024-01-31T09:07:23.511" v="95" actId="14100"/>
          <ac:spMkLst>
            <pc:docMk/>
            <pc:sldMk cId="0" sldId="258"/>
            <ac:spMk id="3" creationId="{5A8C717C-20D2-C9E0-D640-4BCEE85A77F2}"/>
          </ac:spMkLst>
        </pc:spChg>
      </pc:sldChg>
      <pc:sldChg chg="modSp mod">
        <pc:chgData name="Rudy Loos" userId="52f7ab23-4a53-4da1-a582-24df952f2fca" providerId="ADAL" clId="{ADDBEEAF-956F-40C6-8E6E-132394A04239}" dt="2024-01-31T09:00:03.383" v="89" actId="20577"/>
        <pc:sldMkLst>
          <pc:docMk/>
          <pc:sldMk cId="0" sldId="265"/>
        </pc:sldMkLst>
        <pc:spChg chg="mod">
          <ac:chgData name="Rudy Loos" userId="52f7ab23-4a53-4da1-a582-24df952f2fca" providerId="ADAL" clId="{ADDBEEAF-956F-40C6-8E6E-132394A04239}" dt="2024-01-31T08:58:56.449" v="15" actId="1076"/>
          <ac:spMkLst>
            <pc:docMk/>
            <pc:sldMk cId="0" sldId="265"/>
            <ac:spMk id="2" creationId="{214FBF9C-D4DF-3830-4932-8DECDED9AC9C}"/>
          </ac:spMkLst>
        </pc:spChg>
        <pc:spChg chg="mod">
          <ac:chgData name="Rudy Loos" userId="52f7ab23-4a53-4da1-a582-24df952f2fca" providerId="ADAL" clId="{ADDBEEAF-956F-40C6-8E6E-132394A04239}" dt="2024-01-31T09:00:03.383" v="89" actId="20577"/>
          <ac:spMkLst>
            <pc:docMk/>
            <pc:sldMk cId="0" sldId="265"/>
            <ac:spMk id="3" creationId="{C7E6F62E-479B-F4C4-5C29-68A67223EE4F}"/>
          </ac:spMkLst>
        </pc:spChg>
      </pc:sldChg>
      <pc:sldChg chg="modSp mod">
        <pc:chgData name="Rudy Loos" userId="52f7ab23-4a53-4da1-a582-24df952f2fca" providerId="ADAL" clId="{ADDBEEAF-956F-40C6-8E6E-132394A04239}" dt="2024-01-31T08:58:30.373" v="11" actId="207"/>
        <pc:sldMkLst>
          <pc:docMk/>
          <pc:sldMk cId="0" sldId="267"/>
        </pc:sldMkLst>
        <pc:spChg chg="mod">
          <ac:chgData name="Rudy Loos" userId="52f7ab23-4a53-4da1-a582-24df952f2fca" providerId="ADAL" clId="{ADDBEEAF-956F-40C6-8E6E-132394A04239}" dt="2024-01-31T08:58:22.296" v="9" actId="207"/>
          <ac:spMkLst>
            <pc:docMk/>
            <pc:sldMk cId="0" sldId="267"/>
            <ac:spMk id="3" creationId="{273B8CF6-5C23-0BF1-62FE-3C2B9F2C412B}"/>
          </ac:spMkLst>
        </pc:spChg>
        <pc:spChg chg="mod">
          <ac:chgData name="Rudy Loos" userId="52f7ab23-4a53-4da1-a582-24df952f2fca" providerId="ADAL" clId="{ADDBEEAF-956F-40C6-8E6E-132394A04239}" dt="2024-01-31T08:58:25.664" v="10" actId="207"/>
          <ac:spMkLst>
            <pc:docMk/>
            <pc:sldMk cId="0" sldId="267"/>
            <ac:spMk id="4" creationId="{310F087B-6448-4BFB-6F63-ADE33ADB9156}"/>
          </ac:spMkLst>
        </pc:spChg>
        <pc:spChg chg="mod">
          <ac:chgData name="Rudy Loos" userId="52f7ab23-4a53-4da1-a582-24df952f2fca" providerId="ADAL" clId="{ADDBEEAF-956F-40C6-8E6E-132394A04239}" dt="2024-01-31T08:58:30.373" v="11" actId="207"/>
          <ac:spMkLst>
            <pc:docMk/>
            <pc:sldMk cId="0" sldId="267"/>
            <ac:spMk id="5" creationId="{8279BA6D-C9A6-53AF-0FB7-89FA124DC05E}"/>
          </ac:spMkLst>
        </pc:spChg>
      </pc:sldChg>
      <pc:sldChg chg="modSp mod">
        <pc:chgData name="Rudy Loos" userId="52f7ab23-4a53-4da1-a582-24df952f2fca" providerId="ADAL" clId="{ADDBEEAF-956F-40C6-8E6E-132394A04239}" dt="2024-01-31T09:42:14.537" v="116" actId="113"/>
        <pc:sldMkLst>
          <pc:docMk/>
          <pc:sldMk cId="0" sldId="268"/>
        </pc:sldMkLst>
        <pc:spChg chg="mod">
          <ac:chgData name="Rudy Loos" userId="52f7ab23-4a53-4da1-a582-24df952f2fca" providerId="ADAL" clId="{ADDBEEAF-956F-40C6-8E6E-132394A04239}" dt="2024-01-31T09:42:14.537" v="116" actId="113"/>
          <ac:spMkLst>
            <pc:docMk/>
            <pc:sldMk cId="0" sldId="268"/>
            <ac:spMk id="3" creationId="{08CF15A6-6C7F-23C0-F3FC-6F03F8A711BD}"/>
          </ac:spMkLst>
        </pc:spChg>
      </pc:sldChg>
      <pc:sldChg chg="modSp mod">
        <pc:chgData name="Rudy Loos" userId="52f7ab23-4a53-4da1-a582-24df952f2fca" providerId="ADAL" clId="{ADDBEEAF-956F-40C6-8E6E-132394A04239}" dt="2024-01-31T09:08:08.183" v="103" actId="113"/>
        <pc:sldMkLst>
          <pc:docMk/>
          <pc:sldMk cId="0" sldId="269"/>
        </pc:sldMkLst>
        <pc:spChg chg="mod">
          <ac:chgData name="Rudy Loos" userId="52f7ab23-4a53-4da1-a582-24df952f2fca" providerId="ADAL" clId="{ADDBEEAF-956F-40C6-8E6E-132394A04239}" dt="2024-01-31T09:08:08.183" v="103" actId="113"/>
          <ac:spMkLst>
            <pc:docMk/>
            <pc:sldMk cId="0" sldId="269"/>
            <ac:spMk id="3" creationId="{77C3ACA8-5231-A2B5-A3D6-AF3A1C747979}"/>
          </ac:spMkLst>
        </pc:spChg>
      </pc:sldChg>
      <pc:sldChg chg="modSp mod">
        <pc:chgData name="Rudy Loos" userId="52f7ab23-4a53-4da1-a582-24df952f2fca" providerId="ADAL" clId="{ADDBEEAF-956F-40C6-8E6E-132394A04239}" dt="2024-01-31T09:07:58.086" v="101" actId="14100"/>
        <pc:sldMkLst>
          <pc:docMk/>
          <pc:sldMk cId="0" sldId="270"/>
        </pc:sldMkLst>
        <pc:spChg chg="mod">
          <ac:chgData name="Rudy Loos" userId="52f7ab23-4a53-4da1-a582-24df952f2fca" providerId="ADAL" clId="{ADDBEEAF-956F-40C6-8E6E-132394A04239}" dt="2024-01-31T09:07:58.086" v="101" actId="14100"/>
          <ac:spMkLst>
            <pc:docMk/>
            <pc:sldMk cId="0" sldId="270"/>
            <ac:spMk id="3" creationId="{84F23289-942E-685D-6D51-27D6487829DE}"/>
          </ac:spMkLst>
        </pc:spChg>
      </pc:sldChg>
      <pc:sldChg chg="modSp mod">
        <pc:chgData name="Rudy Loos" userId="52f7ab23-4a53-4da1-a582-24df952f2fca" providerId="ADAL" clId="{ADDBEEAF-956F-40C6-8E6E-132394A04239}" dt="2024-01-31T09:07:51.546" v="100" actId="403"/>
        <pc:sldMkLst>
          <pc:docMk/>
          <pc:sldMk cId="0" sldId="271"/>
        </pc:sldMkLst>
        <pc:spChg chg="mod">
          <ac:chgData name="Rudy Loos" userId="52f7ab23-4a53-4da1-a582-24df952f2fca" providerId="ADAL" clId="{ADDBEEAF-956F-40C6-8E6E-132394A04239}" dt="2024-01-31T09:07:51.546" v="100" actId="403"/>
          <ac:spMkLst>
            <pc:docMk/>
            <pc:sldMk cId="0" sldId="271"/>
            <ac:spMk id="3" creationId="{1B6ACD41-7C32-722C-7941-F27F62E3A0B5}"/>
          </ac:spMkLst>
        </pc:spChg>
        <pc:picChg chg="mod">
          <ac:chgData name="Rudy Loos" userId="52f7ab23-4a53-4da1-a582-24df952f2fca" providerId="ADAL" clId="{ADDBEEAF-956F-40C6-8E6E-132394A04239}" dt="2024-01-31T09:07:43.080" v="98" actId="14100"/>
          <ac:picMkLst>
            <pc:docMk/>
            <pc:sldMk cId="0" sldId="271"/>
            <ac:picMk id="4" creationId="{3F82E012-0E65-A7C0-39AD-F61A92D8AF92}"/>
          </ac:picMkLst>
        </pc:picChg>
      </pc:sldChg>
      <pc:sldChg chg="modSp mod">
        <pc:chgData name="Rudy Loos" userId="52f7ab23-4a53-4da1-a582-24df952f2fca" providerId="ADAL" clId="{ADDBEEAF-956F-40C6-8E6E-132394A04239}" dt="2024-01-31T09:09:38.181" v="108" actId="1076"/>
        <pc:sldMkLst>
          <pc:docMk/>
          <pc:sldMk cId="0" sldId="272"/>
        </pc:sldMkLst>
        <pc:spChg chg="mod">
          <ac:chgData name="Rudy Loos" userId="52f7ab23-4a53-4da1-a582-24df952f2fca" providerId="ADAL" clId="{ADDBEEAF-956F-40C6-8E6E-132394A04239}" dt="2024-01-31T08:57:54.869" v="6" actId="14100"/>
          <ac:spMkLst>
            <pc:docMk/>
            <pc:sldMk cId="0" sldId="272"/>
            <ac:spMk id="3" creationId="{46503EDD-4121-E5DA-4EE3-8C9811842809}"/>
          </ac:spMkLst>
        </pc:spChg>
        <pc:spChg chg="mod">
          <ac:chgData name="Rudy Loos" userId="52f7ab23-4a53-4da1-a582-24df952f2fca" providerId="ADAL" clId="{ADDBEEAF-956F-40C6-8E6E-132394A04239}" dt="2024-01-31T09:09:38.181" v="108" actId="1076"/>
          <ac:spMkLst>
            <pc:docMk/>
            <pc:sldMk cId="0" sldId="272"/>
            <ac:spMk id="5" creationId="{CACA1602-57B6-B81C-D4CB-3682302565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694DAD8-9E14-4372-5332-E7DA2D66D06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C355D0-6C64-E0D5-4190-6A02F677AFC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E6207D4-6289-4026-826C-E1E74A8C8DC6}" type="datetime1">
              <a:rPr lang="nl-NL"/>
              <a:pPr lvl="0"/>
              <a:t>31-1-2024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A7E62DBD-A360-A955-1D90-561B82D250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AC14ABFE-5F00-2F2C-104E-039833AC6DD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B80D27-E0B7-13AA-57EA-0E9AE55D57B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9A7A2BF-9D4F-65A8-C793-D38C72ECECC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95981E5-04E4-45CB-85C3-530B07D1DB7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123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6">
            <a:extLst>
              <a:ext uri="{FF2B5EF4-FFF2-40B4-BE49-F238E27FC236}">
                <a16:creationId xmlns:a16="http://schemas.microsoft.com/office/drawing/2014/main" id="{60FE620C-252A-BDD4-CD71-11DE1583C9B8}"/>
              </a:ext>
            </a:extLst>
          </p:cNvPr>
          <p:cNvSpPr/>
          <p:nvPr/>
        </p:nvSpPr>
        <p:spPr>
          <a:xfrm>
            <a:off x="0" y="6762746"/>
            <a:ext cx="12191996" cy="95253"/>
          </a:xfrm>
          <a:prstGeom prst="rect">
            <a:avLst/>
          </a:prstGeom>
          <a:gradFill>
            <a:gsLst>
              <a:gs pos="0">
                <a:srgbClr val="D69133"/>
              </a:gs>
              <a:gs pos="100000">
                <a:srgbClr val="D86D03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Outfit"/>
            </a:endParaRPr>
          </a:p>
        </p:txBody>
      </p:sp>
      <p:sp>
        <p:nvSpPr>
          <p:cNvPr id="3" name="Rechthoek 12">
            <a:extLst>
              <a:ext uri="{FF2B5EF4-FFF2-40B4-BE49-F238E27FC236}">
                <a16:creationId xmlns:a16="http://schemas.microsoft.com/office/drawing/2014/main" id="{F8630098-FE1D-2763-02CD-FCB891ECE3D4}"/>
              </a:ext>
            </a:extLst>
          </p:cNvPr>
          <p:cNvSpPr/>
          <p:nvPr/>
        </p:nvSpPr>
        <p:spPr>
          <a:xfrm>
            <a:off x="0" y="3571874"/>
            <a:ext cx="12191996" cy="873919"/>
          </a:xfrm>
          <a:prstGeom prst="rect">
            <a:avLst/>
          </a:prstGeom>
          <a:solidFill>
            <a:srgbClr val="1A32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Outfit"/>
            </a:endParaRPr>
          </a:p>
        </p:txBody>
      </p:sp>
      <p:sp>
        <p:nvSpPr>
          <p:cNvPr id="4" name="Rechthoek 10">
            <a:extLst>
              <a:ext uri="{FF2B5EF4-FFF2-40B4-BE49-F238E27FC236}">
                <a16:creationId xmlns:a16="http://schemas.microsoft.com/office/drawing/2014/main" id="{34E966E4-1858-84E0-D09B-09CC6B808004}"/>
              </a:ext>
            </a:extLst>
          </p:cNvPr>
          <p:cNvSpPr/>
          <p:nvPr/>
        </p:nvSpPr>
        <p:spPr>
          <a:xfrm>
            <a:off x="0" y="3111502"/>
            <a:ext cx="12191996" cy="460372"/>
          </a:xfrm>
          <a:prstGeom prst="rect">
            <a:avLst/>
          </a:prstGeom>
          <a:solidFill>
            <a:srgbClr val="96C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Outfit"/>
            </a:endParaRPr>
          </a:p>
        </p:txBody>
      </p:sp>
      <p:sp>
        <p:nvSpPr>
          <p:cNvPr id="5" name="Rechthoek 11">
            <a:extLst>
              <a:ext uri="{FF2B5EF4-FFF2-40B4-BE49-F238E27FC236}">
                <a16:creationId xmlns:a16="http://schemas.microsoft.com/office/drawing/2014/main" id="{2B760A0C-AA18-E49F-F8E3-D8FCCB62E1E3}"/>
              </a:ext>
            </a:extLst>
          </p:cNvPr>
          <p:cNvSpPr/>
          <p:nvPr/>
        </p:nvSpPr>
        <p:spPr>
          <a:xfrm>
            <a:off x="0" y="0"/>
            <a:ext cx="12191996" cy="3114674"/>
          </a:xfrm>
          <a:prstGeom prst="rect">
            <a:avLst/>
          </a:prstGeom>
          <a:solidFill>
            <a:srgbClr val="EAF3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Outfit"/>
            </a:endParaRP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54A07FCA-FCC2-9E39-3804-83F7FC62D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790" y="762865"/>
            <a:ext cx="4510424" cy="15857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jdelijke aanduiding voor afbeelding 15">
            <a:extLst>
              <a:ext uri="{FF2B5EF4-FFF2-40B4-BE49-F238E27FC236}">
                <a16:creationId xmlns:a16="http://schemas.microsoft.com/office/drawing/2014/main" id="{D5425277-F6C7-9EFB-EFEA-47354CCBFBB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4445794"/>
            <a:ext cx="12191996" cy="23169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FE24AE62-3FA4-2A41-B06B-35F725DE132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0" y="3173836"/>
            <a:ext cx="12191996" cy="306452"/>
          </a:xfrm>
        </p:spPr>
        <p:txBody>
          <a:bodyPr bIns="0" anchor="ctr" anchorCtr="1">
            <a:noAutofit/>
          </a:bodyPr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nl-NL"/>
              <a:t>Door: Naam Achternaam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DBD7CF6-90A0-3982-298F-11FD504BDE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784271"/>
            <a:ext cx="12191996" cy="449125"/>
          </a:xfrm>
        </p:spPr>
        <p:txBody>
          <a:bodyPr anchorCtr="1">
            <a:noAutofit/>
          </a:bodyPr>
          <a:lstStyle>
            <a:lvl1pPr algn="ctr">
              <a:lnSpc>
                <a:spcPct val="100000"/>
              </a:lnSpc>
              <a:defRPr sz="25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Naam van de presentatie</a:t>
            </a:r>
          </a:p>
        </p:txBody>
      </p:sp>
    </p:spTree>
    <p:extLst>
      <p:ext uri="{BB962C8B-B14F-4D97-AF65-F5344CB8AC3E}">
        <p14:creationId xmlns:p14="http://schemas.microsoft.com/office/powerpoint/2010/main" val="36631964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+ tekst i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4">
            <a:extLst>
              <a:ext uri="{FF2B5EF4-FFF2-40B4-BE49-F238E27FC236}">
                <a16:creationId xmlns:a16="http://schemas.microsoft.com/office/drawing/2014/main" id="{397D9959-3E67-693D-D1DE-BBEF6B43149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58515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579D4AD-2852-DD62-A026-2804265D2D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227" y="791961"/>
            <a:ext cx="4188308" cy="1740222"/>
          </a:xfrm>
        </p:spPr>
        <p:txBody>
          <a:bodyPr lIns="395999" tIns="539998" anchor="t"/>
          <a:lstStyle>
            <a:lvl1pPr>
              <a:lnSpc>
                <a:spcPct val="100000"/>
              </a:lnSpc>
              <a:defRPr>
                <a:solidFill>
                  <a:srgbClr val="D69133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4" name="Tijdelijke aanduiding voor voettekst 2">
            <a:extLst>
              <a:ext uri="{FF2B5EF4-FFF2-40B4-BE49-F238E27FC236}">
                <a16:creationId xmlns:a16="http://schemas.microsoft.com/office/drawing/2014/main" id="{0F6A6048-F866-488A-1A46-948515AC2D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www.pvbnederland.nl</a:t>
            </a:r>
          </a:p>
        </p:txBody>
      </p:sp>
      <p:sp>
        <p:nvSpPr>
          <p:cNvPr id="5" name="Tijdelijke aanduiding voor inhoud 8">
            <a:extLst>
              <a:ext uri="{FF2B5EF4-FFF2-40B4-BE49-F238E27FC236}">
                <a16:creationId xmlns:a16="http://schemas.microsoft.com/office/drawing/2014/main" id="{1553BC32-1F3E-95B8-6C3F-F09B67863F1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11227" y="2532183"/>
            <a:ext cx="4188308" cy="2755901"/>
          </a:xfrm>
        </p:spPr>
        <p:txBody>
          <a:bodyPr lIns="395999" tIns="107999"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pPr lvl="0"/>
            <a:r>
              <a:rPr lang="nl-NL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9913688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5">
            <a:extLst>
              <a:ext uri="{FF2B5EF4-FFF2-40B4-BE49-F238E27FC236}">
                <a16:creationId xmlns:a16="http://schemas.microsoft.com/office/drawing/2014/main" id="{E8FBE825-DDF1-FEA6-C75C-3ABF048419D4}"/>
              </a:ext>
            </a:extLst>
          </p:cNvPr>
          <p:cNvSpPr/>
          <p:nvPr/>
        </p:nvSpPr>
        <p:spPr>
          <a:xfrm>
            <a:off x="0" y="0"/>
            <a:ext cx="12191996" cy="5851529"/>
          </a:xfrm>
          <a:prstGeom prst="rect">
            <a:avLst/>
          </a:prstGeom>
          <a:solidFill>
            <a:srgbClr val="EAF3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Outfit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5CF6C80-87D1-4BB8-F2CA-51EF51EE9D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www.pvbnederland.nl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95D2F62-963A-016D-39A1-FF63D57F04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7972" y="365129"/>
            <a:ext cx="11154034" cy="11184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6E07137-6755-2910-4045-6E81519592F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37972" y="1765569"/>
            <a:ext cx="11154034" cy="401739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7770292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6">
            <a:extLst>
              <a:ext uri="{FF2B5EF4-FFF2-40B4-BE49-F238E27FC236}">
                <a16:creationId xmlns:a16="http://schemas.microsoft.com/office/drawing/2014/main" id="{1589C07F-6200-B6A7-AA74-21E8E33AAA0A}"/>
              </a:ext>
            </a:extLst>
          </p:cNvPr>
          <p:cNvSpPr/>
          <p:nvPr/>
        </p:nvSpPr>
        <p:spPr>
          <a:xfrm>
            <a:off x="0" y="0"/>
            <a:ext cx="12191996" cy="5851529"/>
          </a:xfrm>
          <a:prstGeom prst="rect">
            <a:avLst/>
          </a:prstGeom>
          <a:solidFill>
            <a:srgbClr val="D691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Outfit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7685942-3AC6-3E87-A056-674B102AF2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www.pvbnederland.nl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0302477-1FFE-EC9F-D6BB-A3C1ECA293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7972" y="365129"/>
            <a:ext cx="11154034" cy="111848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E2BDBF0-5222-1C79-0ABC-FA96B74BF81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37972" y="1765569"/>
            <a:ext cx="11154034" cy="4017398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buClr>
                <a:srgbClr val="1A3260"/>
              </a:buCl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2487091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A962F22C-16B9-11F9-077D-B635F8B1DC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www.pvbnederland.nl</a:t>
            </a:r>
          </a:p>
        </p:txBody>
      </p:sp>
      <p:sp>
        <p:nvSpPr>
          <p:cNvPr id="3" name="Rechthoek 3">
            <a:extLst>
              <a:ext uri="{FF2B5EF4-FFF2-40B4-BE49-F238E27FC236}">
                <a16:creationId xmlns:a16="http://schemas.microsoft.com/office/drawing/2014/main" id="{0C32722A-708E-57C0-6A8A-52738A099911}"/>
              </a:ext>
            </a:extLst>
          </p:cNvPr>
          <p:cNvSpPr/>
          <p:nvPr/>
        </p:nvSpPr>
        <p:spPr>
          <a:xfrm>
            <a:off x="0" y="0"/>
            <a:ext cx="12191996" cy="5851529"/>
          </a:xfrm>
          <a:prstGeom prst="rect">
            <a:avLst/>
          </a:prstGeom>
          <a:solidFill>
            <a:srgbClr val="1A32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Outfit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B2D8E6D-9427-786D-1B72-7747B377E7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7972" y="365129"/>
            <a:ext cx="11154034" cy="111848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245217E-18BE-392F-CCE1-D62457BDADD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37972" y="1765569"/>
            <a:ext cx="11154034" cy="4017398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923128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9">
            <a:extLst>
              <a:ext uri="{FF2B5EF4-FFF2-40B4-BE49-F238E27FC236}">
                <a16:creationId xmlns:a16="http://schemas.microsoft.com/office/drawing/2014/main" id="{7B0CAABD-160F-011B-3322-F593CFBAC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010" y="6133145"/>
            <a:ext cx="971092" cy="3396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kstvak 9">
            <a:extLst>
              <a:ext uri="{FF2B5EF4-FFF2-40B4-BE49-F238E27FC236}">
                <a16:creationId xmlns:a16="http://schemas.microsoft.com/office/drawing/2014/main" id="{7A0332BC-9EDF-9202-9862-4689F134A4C5}"/>
              </a:ext>
            </a:extLst>
          </p:cNvPr>
          <p:cNvSpPr txBox="1"/>
          <p:nvPr/>
        </p:nvSpPr>
        <p:spPr>
          <a:xfrm>
            <a:off x="9155201" y="6209534"/>
            <a:ext cx="1042781" cy="2000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700" b="0" i="0" u="none" strike="noStrike" kern="1200" cap="none" spc="0" baseline="0">
                <a:solidFill>
                  <a:srgbClr val="1A3260"/>
                </a:solidFill>
                <a:uFillTx/>
                <a:latin typeface="Outfit"/>
              </a:rPr>
              <a:t>Een programma bij:</a:t>
            </a:r>
          </a:p>
        </p:txBody>
      </p:sp>
      <p:sp>
        <p:nvSpPr>
          <p:cNvPr id="4" name="Gele balk">
            <a:extLst>
              <a:ext uri="{FF2B5EF4-FFF2-40B4-BE49-F238E27FC236}">
                <a16:creationId xmlns:a16="http://schemas.microsoft.com/office/drawing/2014/main" id="{981FAD57-1CDE-18CD-FDFA-7C2966F3407C}"/>
              </a:ext>
            </a:extLst>
          </p:cNvPr>
          <p:cNvSpPr/>
          <p:nvPr/>
        </p:nvSpPr>
        <p:spPr>
          <a:xfrm>
            <a:off x="0" y="6762746"/>
            <a:ext cx="12191996" cy="95253"/>
          </a:xfrm>
          <a:prstGeom prst="rect">
            <a:avLst/>
          </a:prstGeom>
          <a:gradFill>
            <a:gsLst>
              <a:gs pos="0">
                <a:srgbClr val="D69133"/>
              </a:gs>
              <a:gs pos="100000">
                <a:srgbClr val="D86D03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Outfit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E0DF89A8-0014-3625-3B5F-62AF31165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93" y="6126251"/>
            <a:ext cx="1042781" cy="36661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4" hidden="1">
            <a:extLst>
              <a:ext uri="{FF2B5EF4-FFF2-40B4-BE49-F238E27FC236}">
                <a16:creationId xmlns:a16="http://schemas.microsoft.com/office/drawing/2014/main" id="{3EB6C5D6-00C7-C635-6892-281B90AB4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9"/>
            <a:ext cx="12191996" cy="68571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Blauw vlak">
            <a:extLst>
              <a:ext uri="{FF2B5EF4-FFF2-40B4-BE49-F238E27FC236}">
                <a16:creationId xmlns:a16="http://schemas.microsoft.com/office/drawing/2014/main" id="{79A5FD0B-3D0B-23A8-9640-0E8D3DBF7C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3726180"/>
            <a:ext cx="12191996" cy="2125403"/>
          </a:xfrm>
          <a:solidFill>
            <a:srgbClr val="1A3260"/>
          </a:solidFill>
        </p:spPr>
        <p:txBody>
          <a:bodyPr tIns="1079997" anchorCtr="1"/>
          <a:lstStyle>
            <a:lvl1pPr marL="0" indent="0" algn="ctr">
              <a:lnSpc>
                <a:spcPct val="100000"/>
              </a:lnSpc>
              <a:buNone/>
              <a:defRPr sz="3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Afsluiting</a:t>
            </a:r>
          </a:p>
        </p:txBody>
      </p:sp>
      <p:pic>
        <p:nvPicPr>
          <p:cNvPr id="8" name="L Links">
            <a:extLst>
              <a:ext uri="{FF2B5EF4-FFF2-40B4-BE49-F238E27FC236}">
                <a16:creationId xmlns:a16="http://schemas.microsoft.com/office/drawing/2014/main" id="{D2315CF1-C00C-39C5-5E59-C3E78B2FD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393" y="1214707"/>
            <a:ext cx="667429" cy="6335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L rechts">
            <a:extLst>
              <a:ext uri="{FF2B5EF4-FFF2-40B4-BE49-F238E27FC236}">
                <a16:creationId xmlns:a16="http://schemas.microsoft.com/office/drawing/2014/main" id="{F74D9CEE-49F0-D8DD-4573-68CA9EA08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>
            <a:off x="10197973" y="4286230"/>
            <a:ext cx="668911" cy="6350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Oranje vlak">
            <a:extLst>
              <a:ext uri="{FF2B5EF4-FFF2-40B4-BE49-F238E27FC236}">
                <a16:creationId xmlns:a16="http://schemas.microsoft.com/office/drawing/2014/main" id="{DCA1A99A-FA0E-A9E2-8007-055C771A83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61163" y="1699256"/>
            <a:ext cx="8702043" cy="2734632"/>
          </a:xfrm>
          <a:solidFill>
            <a:srgbClr val="D69133"/>
          </a:solidFill>
        </p:spPr>
        <p:txBody>
          <a:bodyPr tIns="431999" anchorCtr="1"/>
          <a:lstStyle>
            <a:lvl1pPr marL="0" indent="0" algn="ctr">
              <a:lnSpc>
                <a:spcPct val="100000"/>
              </a:lnSpc>
              <a:buNone/>
              <a:defRPr sz="235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981E100-34E2-ED22-7004-4DA6DD9E3B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2899" y="3106043"/>
            <a:ext cx="8529120" cy="619707"/>
          </a:xfrm>
        </p:spPr>
        <p:txBody>
          <a:bodyPr anchorCtr="1"/>
          <a:lstStyle>
            <a:lvl1pPr algn="ctr">
              <a:defRPr sz="235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12" name="Foto">
            <a:extLst>
              <a:ext uri="{FF2B5EF4-FFF2-40B4-BE49-F238E27FC236}">
                <a16:creationId xmlns:a16="http://schemas.microsoft.com/office/drawing/2014/main" id="{370B3CA9-8722-1944-35E6-1F8F0709234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3726180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459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 Foto R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9">
            <a:extLst>
              <a:ext uri="{FF2B5EF4-FFF2-40B4-BE49-F238E27FC236}">
                <a16:creationId xmlns:a16="http://schemas.microsoft.com/office/drawing/2014/main" id="{B2DFB550-2933-7B9B-7EE5-D5F77559A628}"/>
              </a:ext>
            </a:extLst>
          </p:cNvPr>
          <p:cNvSpPr/>
          <p:nvPr/>
        </p:nvSpPr>
        <p:spPr>
          <a:xfrm>
            <a:off x="0" y="0"/>
            <a:ext cx="6096003" cy="5851519"/>
          </a:xfrm>
          <a:prstGeom prst="rect">
            <a:avLst/>
          </a:prstGeom>
          <a:solidFill>
            <a:srgbClr val="EAF3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Outfit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C20CAF6-5B36-15A2-B9DC-5263B864A27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38D78AF5-59E0-7D27-DFD7-C8DBF619454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28893" y="1765569"/>
            <a:ext cx="5167109" cy="4085959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voettekst 6">
            <a:extLst>
              <a:ext uri="{FF2B5EF4-FFF2-40B4-BE49-F238E27FC236}">
                <a16:creationId xmlns:a16="http://schemas.microsoft.com/office/drawing/2014/main" id="{EE7E55A2-10FC-021C-AE2F-FF9C7BA655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www.pvbnederland.nl</a:t>
            </a:r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AB810A9C-164F-879E-2E19-F4B069B4FCD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6096003" cy="58515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2993862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 Foto 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9">
            <a:extLst>
              <a:ext uri="{FF2B5EF4-FFF2-40B4-BE49-F238E27FC236}">
                <a16:creationId xmlns:a16="http://schemas.microsoft.com/office/drawing/2014/main" id="{FCF51AAA-B859-1C72-D4D7-AFA5FDB4ABB0}"/>
              </a:ext>
            </a:extLst>
          </p:cNvPr>
          <p:cNvSpPr/>
          <p:nvPr/>
        </p:nvSpPr>
        <p:spPr>
          <a:xfrm>
            <a:off x="0" y="0"/>
            <a:ext cx="6096003" cy="5851519"/>
          </a:xfrm>
          <a:prstGeom prst="rect">
            <a:avLst/>
          </a:prstGeom>
          <a:solidFill>
            <a:srgbClr val="1A32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Outfit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3CAF86F-3A59-3672-EE6D-1B8EEF39C9C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9DCF589-C4CF-BF2D-A0C5-DDF49294782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28893" y="1765569"/>
            <a:ext cx="5167109" cy="408595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voettekst 6">
            <a:extLst>
              <a:ext uri="{FF2B5EF4-FFF2-40B4-BE49-F238E27FC236}">
                <a16:creationId xmlns:a16="http://schemas.microsoft.com/office/drawing/2014/main" id="{8E2CA5D6-C890-36F5-8398-849D621A49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www.pvbnederland.nl</a:t>
            </a:r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B056CDB1-10D4-728A-AEBF-07EC88D2C9B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6096003" cy="58515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2317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 Foto R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9">
            <a:extLst>
              <a:ext uri="{FF2B5EF4-FFF2-40B4-BE49-F238E27FC236}">
                <a16:creationId xmlns:a16="http://schemas.microsoft.com/office/drawing/2014/main" id="{9D3D26BD-80F4-9252-D3AF-9D0884A0C45F}"/>
              </a:ext>
            </a:extLst>
          </p:cNvPr>
          <p:cNvSpPr/>
          <p:nvPr/>
        </p:nvSpPr>
        <p:spPr>
          <a:xfrm>
            <a:off x="0" y="0"/>
            <a:ext cx="6096003" cy="5851519"/>
          </a:xfrm>
          <a:prstGeom prst="rect">
            <a:avLst/>
          </a:prstGeom>
          <a:solidFill>
            <a:srgbClr val="D691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Outfit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D450D04-FD5E-1A70-5670-39E8EB46AA6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3D06F38-E3CE-0F9C-0FAE-663AEB1D8C2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28893" y="1765569"/>
            <a:ext cx="5167109" cy="408595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buClr>
                <a:srgbClr val="1A3260"/>
              </a:buCl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voettekst 6">
            <a:extLst>
              <a:ext uri="{FF2B5EF4-FFF2-40B4-BE49-F238E27FC236}">
                <a16:creationId xmlns:a16="http://schemas.microsoft.com/office/drawing/2014/main" id="{9614C075-A00D-E471-0167-A32F9AA44C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www.pvbnederland.nl</a:t>
            </a:r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A7EF9B83-F6FC-DD79-D74A-F8541C4EFC8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6096003" cy="58515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33155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L Tekst R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9">
            <a:extLst>
              <a:ext uri="{FF2B5EF4-FFF2-40B4-BE49-F238E27FC236}">
                <a16:creationId xmlns:a16="http://schemas.microsoft.com/office/drawing/2014/main" id="{36888A52-E7CD-4689-A28A-B67853525E6A}"/>
              </a:ext>
            </a:extLst>
          </p:cNvPr>
          <p:cNvSpPr/>
          <p:nvPr/>
        </p:nvSpPr>
        <p:spPr>
          <a:xfrm>
            <a:off x="6096003" y="0"/>
            <a:ext cx="6096003" cy="5851529"/>
          </a:xfrm>
          <a:prstGeom prst="rect">
            <a:avLst/>
          </a:prstGeom>
          <a:solidFill>
            <a:srgbClr val="EAF3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Outfit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CCA407A-747F-6175-5C8B-29C299FE2F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56401" y="365129"/>
            <a:ext cx="5435595" cy="111848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1DCB81F-4860-21C1-8272-5E438E37AEF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756401" y="1765569"/>
            <a:ext cx="5435595" cy="4098039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voettekst 6">
            <a:extLst>
              <a:ext uri="{FF2B5EF4-FFF2-40B4-BE49-F238E27FC236}">
                <a16:creationId xmlns:a16="http://schemas.microsoft.com/office/drawing/2014/main" id="{1C843A55-BAFD-3A47-6EB3-B8C396CBD8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www.pvbnederland.nl</a:t>
            </a:r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69C31766-1A10-207A-0439-C8B2664D8D9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6096003" cy="58515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39399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L Tekst 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9">
            <a:extLst>
              <a:ext uri="{FF2B5EF4-FFF2-40B4-BE49-F238E27FC236}">
                <a16:creationId xmlns:a16="http://schemas.microsoft.com/office/drawing/2014/main" id="{980E6A5E-AA4C-FE1D-DBF6-8015469E9D05}"/>
              </a:ext>
            </a:extLst>
          </p:cNvPr>
          <p:cNvSpPr/>
          <p:nvPr/>
        </p:nvSpPr>
        <p:spPr>
          <a:xfrm>
            <a:off x="6096003" y="0"/>
            <a:ext cx="6096003" cy="5851529"/>
          </a:xfrm>
          <a:prstGeom prst="rect">
            <a:avLst/>
          </a:prstGeom>
          <a:solidFill>
            <a:srgbClr val="1A32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Outfit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FB11C93-C708-1B46-1C89-8038A19D69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56401" y="365129"/>
            <a:ext cx="5435595" cy="111848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950798B-FE6F-BF32-C170-EAB796672EB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756401" y="1765569"/>
            <a:ext cx="5435595" cy="409803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voettekst 6">
            <a:extLst>
              <a:ext uri="{FF2B5EF4-FFF2-40B4-BE49-F238E27FC236}">
                <a16:creationId xmlns:a16="http://schemas.microsoft.com/office/drawing/2014/main" id="{BD6EDA01-AD4B-73C9-567F-F2FBCBE77E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www.pvbnederland.nl</a:t>
            </a:r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DC257247-8105-611A-5562-729E8C65ACD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6096003" cy="58515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592077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to L Tekst 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9">
            <a:extLst>
              <a:ext uri="{FF2B5EF4-FFF2-40B4-BE49-F238E27FC236}">
                <a16:creationId xmlns:a16="http://schemas.microsoft.com/office/drawing/2014/main" id="{2AE8D4FA-AAFD-8BDB-4AFE-C195FA459ADD}"/>
              </a:ext>
            </a:extLst>
          </p:cNvPr>
          <p:cNvSpPr/>
          <p:nvPr/>
        </p:nvSpPr>
        <p:spPr>
          <a:xfrm>
            <a:off x="6096003" y="0"/>
            <a:ext cx="6096003" cy="5851529"/>
          </a:xfrm>
          <a:prstGeom prst="rect">
            <a:avLst/>
          </a:prstGeom>
          <a:solidFill>
            <a:srgbClr val="D6913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Outfit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E3DA2CF-E4AB-A742-3C33-62833CF323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56401" y="365129"/>
            <a:ext cx="5435595" cy="111848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A66A8F7E-9610-301D-0470-22D0F457212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756401" y="1765569"/>
            <a:ext cx="5435595" cy="409803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buClr>
                <a:srgbClr val="1A3260"/>
              </a:buCl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voettekst 6">
            <a:extLst>
              <a:ext uri="{FF2B5EF4-FFF2-40B4-BE49-F238E27FC236}">
                <a16:creationId xmlns:a16="http://schemas.microsoft.com/office/drawing/2014/main" id="{969D96CF-A71C-65D2-660D-C3609F7011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www.pvbnederland.nl</a:t>
            </a:r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FD4407F2-BBC3-46F6-21B0-5BCB5330FB8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6096003" cy="58515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04980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3">
            <a:extLst>
              <a:ext uri="{FF2B5EF4-FFF2-40B4-BE49-F238E27FC236}">
                <a16:creationId xmlns:a16="http://schemas.microsoft.com/office/drawing/2014/main" id="{D82EDC60-A627-85BC-4616-B54B5E78A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7" y="1458687"/>
            <a:ext cx="3267078" cy="23568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Afbeelding 14">
            <a:extLst>
              <a:ext uri="{FF2B5EF4-FFF2-40B4-BE49-F238E27FC236}">
                <a16:creationId xmlns:a16="http://schemas.microsoft.com/office/drawing/2014/main" id="{ED6F97D0-618E-9E1F-A698-F8739C486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464" y="1458687"/>
            <a:ext cx="3267078" cy="23568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15">
            <a:extLst>
              <a:ext uri="{FF2B5EF4-FFF2-40B4-BE49-F238E27FC236}">
                <a16:creationId xmlns:a16="http://schemas.microsoft.com/office/drawing/2014/main" id="{CA454917-D381-AEBB-9FB0-F31FB4164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701" y="1458687"/>
            <a:ext cx="3267078" cy="23568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D99E786-8908-82CF-8A92-B0C905F53C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227" y="630506"/>
            <a:ext cx="10937879" cy="52519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>
                <a:solidFill>
                  <a:srgbClr val="D69133"/>
                </a:solidFill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6" name="Tijdelijke aanduiding voor voettekst 6">
            <a:extLst>
              <a:ext uri="{FF2B5EF4-FFF2-40B4-BE49-F238E27FC236}">
                <a16:creationId xmlns:a16="http://schemas.microsoft.com/office/drawing/2014/main" id="{49989445-B3A9-642A-A28B-5FD635A9C3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www.pvbnederland.nl</a:t>
            </a:r>
          </a:p>
        </p:txBody>
      </p:sp>
      <p:sp>
        <p:nvSpPr>
          <p:cNvPr id="7" name="Tijdelijke aanduiding voor afbeelding 10">
            <a:extLst>
              <a:ext uri="{FF2B5EF4-FFF2-40B4-BE49-F238E27FC236}">
                <a16:creationId xmlns:a16="http://schemas.microsoft.com/office/drawing/2014/main" id="{C57FE61B-225B-56F8-BD59-1D56AEB2171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4038603"/>
            <a:ext cx="12191996" cy="18129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pic>
        <p:nvPicPr>
          <p:cNvPr id="8" name="Afbeelding 17">
            <a:extLst>
              <a:ext uri="{FF2B5EF4-FFF2-40B4-BE49-F238E27FC236}">
                <a16:creationId xmlns:a16="http://schemas.microsoft.com/office/drawing/2014/main" id="{DD4F2FC5-1D7D-FD7C-8035-7875F2EE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355" y="1810539"/>
            <a:ext cx="393192" cy="3931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Afbeelding 19">
            <a:extLst>
              <a:ext uri="{FF2B5EF4-FFF2-40B4-BE49-F238E27FC236}">
                <a16:creationId xmlns:a16="http://schemas.microsoft.com/office/drawing/2014/main" id="{E12B5FE5-6489-918E-1954-71B4D362E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728" y="1812066"/>
            <a:ext cx="385575" cy="3916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Afbeelding 21">
            <a:extLst>
              <a:ext uri="{FF2B5EF4-FFF2-40B4-BE49-F238E27FC236}">
                <a16:creationId xmlns:a16="http://schemas.microsoft.com/office/drawing/2014/main" id="{A421E071-65BF-B9A6-9D35-E920FCE26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453" y="1810539"/>
            <a:ext cx="393192" cy="3931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ijdelijke aanduiding voor tekst 23">
            <a:extLst>
              <a:ext uri="{FF2B5EF4-FFF2-40B4-BE49-F238E27FC236}">
                <a16:creationId xmlns:a16="http://schemas.microsoft.com/office/drawing/2014/main" id="{9272722E-27B8-99A0-79AF-7D61439B5FC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63745" y="1785942"/>
            <a:ext cx="1987548" cy="525459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15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2" name="Tijdelijke aanduiding voor tekst 23">
            <a:extLst>
              <a:ext uri="{FF2B5EF4-FFF2-40B4-BE49-F238E27FC236}">
                <a16:creationId xmlns:a16="http://schemas.microsoft.com/office/drawing/2014/main" id="{7DB52D03-2DB7-EB58-DC3B-1718E9A887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90723" y="1785942"/>
            <a:ext cx="1987548" cy="525459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15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3" name="Tijdelijke aanduiding voor tekst 23">
            <a:extLst>
              <a:ext uri="{FF2B5EF4-FFF2-40B4-BE49-F238E27FC236}">
                <a16:creationId xmlns:a16="http://schemas.microsoft.com/office/drawing/2014/main" id="{3FF7E20D-4A8A-5ED3-0ADA-D3B6A9C272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4471" y="1789563"/>
            <a:ext cx="1987548" cy="525459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15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4" name="Tijdelijke aanduiding voor tekst 27">
            <a:extLst>
              <a:ext uri="{FF2B5EF4-FFF2-40B4-BE49-F238E27FC236}">
                <a16:creationId xmlns:a16="http://schemas.microsoft.com/office/drawing/2014/main" id="{793C6DA4-D09E-6496-F858-C16AB3DE72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52535" y="2382405"/>
            <a:ext cx="2798758" cy="105568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27">
            <a:extLst>
              <a:ext uri="{FF2B5EF4-FFF2-40B4-BE49-F238E27FC236}">
                <a16:creationId xmlns:a16="http://schemas.microsoft.com/office/drawing/2014/main" id="{29DE8BD6-B286-2A80-9BE6-AE1CB735F0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79504" y="2388440"/>
            <a:ext cx="2798758" cy="105568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27">
            <a:extLst>
              <a:ext uri="{FF2B5EF4-FFF2-40B4-BE49-F238E27FC236}">
                <a16:creationId xmlns:a16="http://schemas.microsoft.com/office/drawing/2014/main" id="{E6B34B6D-C096-2260-EBE6-24AD062278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23261" y="2389473"/>
            <a:ext cx="2798758" cy="105568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0881441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8F70663F-0657-1E79-3FFA-C1D8F2A69B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www.pvbnederland.nl</a:t>
            </a:r>
          </a:p>
        </p:txBody>
      </p:sp>
      <p:sp>
        <p:nvSpPr>
          <p:cNvPr id="3" name="Tijdelijke aanduiding voor inhoud 6">
            <a:extLst>
              <a:ext uri="{FF2B5EF4-FFF2-40B4-BE49-F238E27FC236}">
                <a16:creationId xmlns:a16="http://schemas.microsoft.com/office/drawing/2014/main" id="{4EBD1427-D9EF-0E7C-4D14-6337FFF8210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0" y="0"/>
            <a:ext cx="12191996" cy="58515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Afbeelding / Grafiek / Video</a:t>
            </a:r>
          </a:p>
        </p:txBody>
      </p:sp>
    </p:spTree>
    <p:extLst>
      <p:ext uri="{BB962C8B-B14F-4D97-AF65-F5344CB8AC3E}">
        <p14:creationId xmlns:p14="http://schemas.microsoft.com/office/powerpoint/2010/main" val="93756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6">
            <a:extLst>
              <a:ext uri="{FF2B5EF4-FFF2-40B4-BE49-F238E27FC236}">
                <a16:creationId xmlns:a16="http://schemas.microsoft.com/office/drawing/2014/main" id="{E4DCE2C1-BEB4-E0F5-9C1D-A9128716F963}"/>
              </a:ext>
            </a:extLst>
          </p:cNvPr>
          <p:cNvSpPr/>
          <p:nvPr/>
        </p:nvSpPr>
        <p:spPr>
          <a:xfrm>
            <a:off x="0" y="6762746"/>
            <a:ext cx="12191996" cy="95253"/>
          </a:xfrm>
          <a:prstGeom prst="rect">
            <a:avLst/>
          </a:prstGeom>
          <a:gradFill>
            <a:gsLst>
              <a:gs pos="0">
                <a:srgbClr val="D69133"/>
              </a:gs>
              <a:gs pos="100000">
                <a:srgbClr val="D86D03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Outfit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04E475F2-74C3-61B3-D00B-2B2F793AA9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8893" y="6126251"/>
            <a:ext cx="1042781" cy="3666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jdelijke aanduiding voor voettekst 12">
            <a:extLst>
              <a:ext uri="{FF2B5EF4-FFF2-40B4-BE49-F238E27FC236}">
                <a16:creationId xmlns:a16="http://schemas.microsoft.com/office/drawing/2014/main" id="{2AB2EDEA-FFF9-771F-AED9-86EBFBF7C55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9853610" y="6152357"/>
            <a:ext cx="1500182" cy="3666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000" b="0" i="0" u="none" strike="noStrike" kern="1200" cap="none" spc="0" baseline="0">
                <a:solidFill>
                  <a:srgbClr val="1A3260"/>
                </a:solidFill>
                <a:uFillTx/>
                <a:latin typeface="Outfit"/>
              </a:defRPr>
            </a:lvl1pPr>
          </a:lstStyle>
          <a:p>
            <a:pPr lvl="0"/>
            <a:r>
              <a:rPr lang="nl-NL"/>
              <a:t>www.pvbnederland.nl</a:t>
            </a:r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DFA57546-1E7B-AAA0-5801-D5CDCFE99B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8893" y="365129"/>
            <a:ext cx="5167109" cy="11184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45720" anchor="ctr" anchorCtr="0" compatLnSpc="1">
            <a:normAutofit/>
          </a:bodyPr>
          <a:lstStyle/>
          <a:p>
            <a:pPr lvl="0"/>
            <a:endParaRPr lang="nl-NL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6F71D37B-7356-668A-19DE-C2CBFC1A3F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8893" y="1765569"/>
            <a:ext cx="5167109" cy="40980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91440" bIns="45720" anchor="t" anchorCtr="0" compatLnSpc="1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3000" b="1" i="0" u="none" strike="noStrike" kern="1200" cap="none" spc="0" baseline="0">
          <a:solidFill>
            <a:srgbClr val="1A3260"/>
          </a:solidFill>
          <a:uFillTx/>
          <a:latin typeface="Outfit"/>
        </a:defRPr>
      </a:lvl1pPr>
    </p:titleStyle>
    <p:bodyStyle>
      <a:lvl1pPr marL="107999" marR="0" lvl="0" indent="-107999" algn="l" defTabSz="914400" rtl="0" fontAlgn="auto" hangingPunct="1">
        <a:lnSpc>
          <a:spcPct val="2000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nl-NL" sz="1500" b="0" i="0" u="none" strike="noStrike" kern="1200" cap="none" spc="0" baseline="0">
          <a:solidFill>
            <a:srgbClr val="1A3260"/>
          </a:solidFill>
          <a:uFillTx/>
          <a:latin typeface="Outfit"/>
        </a:defRPr>
      </a:lvl1pPr>
      <a:lvl2pPr marL="431999" marR="0" lvl="1" indent="-215999" algn="l" defTabSz="914400" rtl="0" fontAlgn="auto" hangingPunct="1">
        <a:lnSpc>
          <a:spcPct val="200000"/>
        </a:lnSpc>
        <a:spcBef>
          <a:spcPts val="0"/>
        </a:spcBef>
        <a:spcAft>
          <a:spcPts val="0"/>
        </a:spcAft>
        <a:buClr>
          <a:srgbClr val="D69133"/>
        </a:buClr>
        <a:buSzPct val="100000"/>
        <a:buFont typeface="Arial" pitchFamily="34"/>
        <a:buChar char="•"/>
        <a:tabLst/>
        <a:defRPr lang="nl-NL" sz="1500" b="0" i="0" u="none" strike="noStrike" kern="1200" cap="none" spc="0" baseline="0">
          <a:solidFill>
            <a:srgbClr val="1A3260"/>
          </a:solidFill>
          <a:uFillTx/>
          <a:latin typeface="Outfit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nergiekeregio.nl" TargetMode="External"/><Relationship Id="rId2" Type="http://schemas.openxmlformats.org/officeDocument/2006/relationships/hyperlink" Target="http://www.energiekeregio.nl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hyperlink" Target="mailto:kratsma@energiekeregio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2">
            <a:extLst>
              <a:ext uri="{FF2B5EF4-FFF2-40B4-BE49-F238E27FC236}">
                <a16:creationId xmlns:a16="http://schemas.microsoft.com/office/drawing/2014/main" id="{75B1D11A-F003-1550-06D2-E03A2DDD28A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0" y="3173836"/>
            <a:ext cx="12191996" cy="306452"/>
          </a:xfrm>
        </p:spPr>
        <p:txBody>
          <a:bodyPr bIns="0" anchor="ctr" anchorCtr="1">
            <a:no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nl-NL"/>
              <a:t>Krijn Ratsma – voorzitter Stichting Energieke Regio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426CF35A-258F-5E2E-6D11-11C92FB6C88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Ervaringen met de Digital Twin van ZEnMo in de Drechtsteden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4FBF9C-D4DF-3830-4932-8DECDED9AC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4809" y="446315"/>
            <a:ext cx="5167109" cy="1118484"/>
          </a:xfrm>
        </p:spPr>
        <p:txBody>
          <a:bodyPr/>
          <a:lstStyle/>
          <a:p>
            <a:pPr lvl="0" algn="r"/>
            <a:r>
              <a:rPr lang="nl-NL" dirty="0"/>
              <a:t>Wat is en doet Stichting Energieke Regio?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E6F62E-479B-F4C4-5C29-68A67223EE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46136" y="338365"/>
            <a:ext cx="5167109" cy="5372557"/>
          </a:xfrm>
        </p:spPr>
        <p:txBody>
          <a:bodyPr>
            <a:normAutofit fontScale="92500"/>
          </a:bodyPr>
          <a:lstStyle/>
          <a:p>
            <a:pPr lvl="0"/>
            <a:r>
              <a:rPr lang="nl-NL" dirty="0"/>
              <a:t>Energieke Regio 2013 opgericht &amp; onafhankelijk platform voor advies over energetische verduurzaming</a:t>
            </a:r>
          </a:p>
          <a:p>
            <a:pPr lvl="0"/>
            <a:r>
              <a:rPr lang="nl-NL" dirty="0"/>
              <a:t>Samenwerking met diverse adviesbureaus met ieder hun eigen specialisatie</a:t>
            </a:r>
          </a:p>
          <a:p>
            <a:pPr lvl="0"/>
            <a:r>
              <a:rPr lang="nl-NL" dirty="0"/>
              <a:t>Doelgroepen zijn regio’s, gemeenten, bedrijventerreinen en eigenaren/gebruikers van zakelijk en maatschappelijk vastgoed</a:t>
            </a:r>
          </a:p>
          <a:p>
            <a:pPr lvl="0"/>
            <a:r>
              <a:rPr lang="nl-NL" dirty="0"/>
              <a:t>Ontwikkelen Plug &amp; Play adviesaanpakken voor energiebesparing, energie opwekken en energiemanagement </a:t>
            </a:r>
          </a:p>
          <a:p>
            <a:pPr lvl="0"/>
            <a:r>
              <a:rPr lang="nl-NL" dirty="0"/>
              <a:t>Regiepartij en kennispartner met opdrachten voor inmiddels een kleine 20 Energy Hubs, waarvan 12 in de Drechtsteden</a:t>
            </a:r>
          </a:p>
          <a:p>
            <a:pPr lvl="0"/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9E2E863E-F186-D965-4D05-E76C534BE4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Hoe werkt Energieke Regio in de Drechtsteden </a:t>
            </a:r>
            <a:br>
              <a:rPr lang="nl-NL"/>
            </a:br>
            <a:r>
              <a:rPr lang="nl-NL"/>
              <a:t>met de tool van ZEnMo?</a:t>
            </a:r>
          </a:p>
        </p:txBody>
      </p:sp>
      <p:sp>
        <p:nvSpPr>
          <p:cNvPr id="3" name="Tijdelijke aanduiding voor afbeelding 1">
            <a:extLst>
              <a:ext uri="{FF2B5EF4-FFF2-40B4-BE49-F238E27FC236}">
                <a16:creationId xmlns:a16="http://schemas.microsoft.com/office/drawing/2014/main" id="{5A8C717C-20D2-C9E0-D640-4BCEE85A77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37973" y="1569622"/>
            <a:ext cx="6524877" cy="4017398"/>
          </a:xfrm>
        </p:spPr>
        <p:txBody>
          <a:bodyPr>
            <a:noAutofit/>
          </a:bodyPr>
          <a:lstStyle/>
          <a:p>
            <a:pPr lvl="0">
              <a:lnSpc>
                <a:spcPct val="190000"/>
              </a:lnSpc>
            </a:pPr>
            <a:r>
              <a:rPr lang="nl-NL" sz="1400" dirty="0" err="1">
                <a:latin typeface="Outfit Medium" pitchFamily="2"/>
              </a:rPr>
              <a:t>ZEnMo</a:t>
            </a:r>
            <a:r>
              <a:rPr lang="nl-NL" sz="1400" dirty="0">
                <a:latin typeface="Outfit Medium" pitchFamily="2"/>
              </a:rPr>
              <a:t> en Energieke Regio hebben beide een afzonderlijke opdracht van de Drechtsteden maar werken intensief samen</a:t>
            </a:r>
          </a:p>
          <a:p>
            <a:pPr lvl="0">
              <a:lnSpc>
                <a:spcPct val="190000"/>
              </a:lnSpc>
            </a:pPr>
            <a:r>
              <a:rPr lang="nl-NL" sz="1400" dirty="0">
                <a:latin typeface="Outfit Medium" pitchFamily="2"/>
              </a:rPr>
              <a:t>Energieke Regio legt contact met de ondernemers, verzamelt de verbruiksdata en toekomstplannen via een eigen digitaal platform</a:t>
            </a:r>
          </a:p>
          <a:p>
            <a:pPr lvl="0">
              <a:lnSpc>
                <a:spcPct val="190000"/>
              </a:lnSpc>
            </a:pPr>
            <a:r>
              <a:rPr lang="nl-NL" sz="1400" dirty="0">
                <a:latin typeface="Outfit Medium" pitchFamily="2"/>
              </a:rPr>
              <a:t>De aangeleverde informatie wordt gedeeld met </a:t>
            </a:r>
            <a:r>
              <a:rPr lang="nl-NL" sz="1400" dirty="0" err="1">
                <a:latin typeface="Outfit Medium" pitchFamily="2"/>
              </a:rPr>
              <a:t>ZEnMo</a:t>
            </a:r>
            <a:r>
              <a:rPr lang="nl-NL" sz="1400" dirty="0">
                <a:latin typeface="Outfit Medium" pitchFamily="2"/>
              </a:rPr>
              <a:t>,</a:t>
            </a:r>
          </a:p>
          <a:p>
            <a:pPr marL="0" lvl="0" indent="0">
              <a:lnSpc>
                <a:spcPct val="190000"/>
              </a:lnSpc>
              <a:buNone/>
            </a:pPr>
            <a:r>
              <a:rPr lang="nl-NL" sz="1400" dirty="0">
                <a:latin typeface="Outfit Medium" pitchFamily="2"/>
              </a:rPr>
              <a:t> waarna </a:t>
            </a:r>
            <a:r>
              <a:rPr lang="nl-NL" sz="1400" dirty="0" err="1">
                <a:latin typeface="Outfit Medium" pitchFamily="2"/>
              </a:rPr>
              <a:t>ZEnMo</a:t>
            </a:r>
            <a:r>
              <a:rPr lang="nl-NL" sz="1400" dirty="0">
                <a:latin typeface="Outfit Medium" pitchFamily="2"/>
              </a:rPr>
              <a:t> deze geanonimiseerd in de Digital </a:t>
            </a:r>
            <a:r>
              <a:rPr lang="nl-NL" sz="1400" dirty="0" err="1">
                <a:latin typeface="Outfit Medium" pitchFamily="2"/>
              </a:rPr>
              <a:t>Twin</a:t>
            </a:r>
            <a:r>
              <a:rPr lang="nl-NL" sz="1400" dirty="0">
                <a:latin typeface="Outfit Medium" pitchFamily="2"/>
              </a:rPr>
              <a:t> verwerkt</a:t>
            </a:r>
          </a:p>
          <a:p>
            <a:pPr lvl="0">
              <a:lnSpc>
                <a:spcPct val="190000"/>
              </a:lnSpc>
            </a:pPr>
            <a:r>
              <a:rPr lang="nl-NL" sz="1400" dirty="0" err="1">
                <a:latin typeface="Outfit Medium" pitchFamily="2"/>
              </a:rPr>
              <a:t>ZEnMo</a:t>
            </a:r>
            <a:r>
              <a:rPr lang="nl-NL" sz="1400" dirty="0">
                <a:latin typeface="Outfit Medium" pitchFamily="2"/>
              </a:rPr>
              <a:t> en Energieke Regio delen de resultaten op het niveau van het bedrijventerrein via de </a:t>
            </a:r>
            <a:r>
              <a:rPr lang="nl-NL" sz="1400" i="1" dirty="0">
                <a:latin typeface="Outfit Medium" pitchFamily="2"/>
              </a:rPr>
              <a:t>Innovatietafel Energie Delen </a:t>
            </a:r>
            <a:r>
              <a:rPr lang="nl-NL" sz="1400" dirty="0">
                <a:latin typeface="Outfit Medium" pitchFamily="2"/>
              </a:rPr>
              <a:t>met alle stakeholders</a:t>
            </a:r>
          </a:p>
          <a:p>
            <a:pPr lvl="0">
              <a:lnSpc>
                <a:spcPct val="190000"/>
              </a:lnSpc>
            </a:pPr>
            <a:r>
              <a:rPr lang="nl-NL" sz="1400" dirty="0">
                <a:latin typeface="Outfit Medium" pitchFamily="2"/>
              </a:rPr>
              <a:t>Energieke Regio verzorgt de afstemming met de individuele ondernemers over hun casus en begeleidt de op te richten energiecoöperaties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8">
            <a:extLst>
              <a:ext uri="{FF2B5EF4-FFF2-40B4-BE49-F238E27FC236}">
                <a16:creationId xmlns:a16="http://schemas.microsoft.com/office/drawing/2014/main" id="{9E2AC59D-F2BC-7C2A-4D25-04A13FB071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56401" y="365129"/>
            <a:ext cx="4695370" cy="1235070"/>
          </a:xfrm>
        </p:spPr>
        <p:txBody>
          <a:bodyPr/>
          <a:lstStyle/>
          <a:p>
            <a:pPr lvl="0"/>
            <a:r>
              <a:rPr lang="nl-NL" sz="2700"/>
              <a:t>Wat biedt de tool van ZEnMo bij de verkenning van een Energy Hub?</a:t>
            </a:r>
          </a:p>
        </p:txBody>
      </p:sp>
      <p:sp>
        <p:nvSpPr>
          <p:cNvPr id="3" name="Tijdelijke aanduiding voor tekst 6">
            <a:extLst>
              <a:ext uri="{FF2B5EF4-FFF2-40B4-BE49-F238E27FC236}">
                <a16:creationId xmlns:a16="http://schemas.microsoft.com/office/drawing/2014/main" id="{1B6ACD41-7C32-722C-7941-F27F62E3A0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56401" y="1765569"/>
            <a:ext cx="5435595" cy="4098039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180000"/>
              </a:lnSpc>
              <a:buNone/>
            </a:pPr>
            <a:r>
              <a:rPr lang="nl-NL" sz="2100" b="1" dirty="0">
                <a:solidFill>
                  <a:schemeClr val="bg1"/>
                </a:solidFill>
              </a:rPr>
              <a:t>De analyse van </a:t>
            </a:r>
            <a:r>
              <a:rPr lang="nl-NL" sz="2100" b="1" dirty="0" err="1">
                <a:solidFill>
                  <a:schemeClr val="bg1"/>
                </a:solidFill>
              </a:rPr>
              <a:t>ZEnMo</a:t>
            </a:r>
            <a:r>
              <a:rPr lang="nl-NL" sz="2100" b="1" dirty="0">
                <a:solidFill>
                  <a:schemeClr val="bg1"/>
                </a:solidFill>
              </a:rPr>
              <a:t> biedt met name op gebiedsniveau inzicht in:</a:t>
            </a:r>
          </a:p>
          <a:p>
            <a:pPr lvl="0">
              <a:lnSpc>
                <a:spcPct val="180000"/>
              </a:lnSpc>
            </a:pPr>
            <a:r>
              <a:rPr lang="nl-NL" sz="1900" dirty="0">
                <a:solidFill>
                  <a:schemeClr val="bg1"/>
                </a:solidFill>
              </a:rPr>
              <a:t> De knelpunten waar een gebied nu al tegenaan loopt en hoe die zich de komende jaren gaan ontwikkelen</a:t>
            </a:r>
          </a:p>
          <a:p>
            <a:pPr lvl="0">
              <a:lnSpc>
                <a:spcPct val="180000"/>
              </a:lnSpc>
            </a:pPr>
            <a:r>
              <a:rPr lang="nl-NL" sz="1900" dirty="0">
                <a:solidFill>
                  <a:schemeClr val="bg1"/>
                </a:solidFill>
              </a:rPr>
              <a:t> De kansen die er zijn om de gevolgen van netcongestie op te lossen, uit te stellen of te verzachten</a:t>
            </a:r>
          </a:p>
          <a:p>
            <a:pPr lvl="0">
              <a:lnSpc>
                <a:spcPct val="180000"/>
              </a:lnSpc>
            </a:pPr>
            <a:r>
              <a:rPr lang="nl-NL" sz="1900" dirty="0">
                <a:solidFill>
                  <a:schemeClr val="bg1"/>
                </a:solidFill>
              </a:rPr>
              <a:t> De opwek-, laad- en opslagfaciliteiten die nodig zijn om doelstellingen te realiseren</a:t>
            </a:r>
          </a:p>
          <a:p>
            <a:pPr lvl="0">
              <a:lnSpc>
                <a:spcPct val="180000"/>
              </a:lnSpc>
            </a:pPr>
            <a:endParaRPr lang="nl-NL" sz="1900" dirty="0">
              <a:solidFill>
                <a:schemeClr val="bg1"/>
              </a:solidFill>
            </a:endParaRPr>
          </a:p>
        </p:txBody>
      </p:sp>
      <p:pic>
        <p:nvPicPr>
          <p:cNvPr id="4" name="Tijdelijke aanduiding voor afbeelding 11">
            <a:extLst>
              <a:ext uri="{FF2B5EF4-FFF2-40B4-BE49-F238E27FC236}">
                <a16:creationId xmlns:a16="http://schemas.microsoft.com/office/drawing/2014/main" id="{3F82E012-0E65-A7C0-39AD-F61A92D8AF9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15465" r="15465"/>
          <a:stretch>
            <a:fillRect/>
          </a:stretch>
        </p:blipFill>
        <p:spPr>
          <a:xfrm>
            <a:off x="-1268570" y="0"/>
            <a:ext cx="7364569" cy="584084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id="{3627E2CA-B628-E2F6-1C60-EE6104CDAD4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Wat gebeurt er nog meer met de aangeleverde</a:t>
            </a:r>
            <a:br>
              <a:rPr lang="nl-NL"/>
            </a:br>
            <a:r>
              <a:rPr lang="nl-NL"/>
              <a:t>verbruiksdata en toekomstplannen?</a:t>
            </a:r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84F23289-942E-685D-6D51-27D6487829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37973" y="1765569"/>
            <a:ext cx="7764738" cy="4017398"/>
          </a:xfrm>
        </p:spPr>
        <p:txBody>
          <a:bodyPr/>
          <a:lstStyle/>
          <a:p>
            <a:pPr lvl="0">
              <a:lnSpc>
                <a:spcPct val="190000"/>
              </a:lnSpc>
            </a:pPr>
            <a:r>
              <a:rPr lang="nl-NL" dirty="0"/>
              <a:t>Op gebouwniveau analyseren we de verbruiksdata en toekomstplannen in onze eigen QuickScan Energiemanagement</a:t>
            </a:r>
          </a:p>
          <a:p>
            <a:pPr lvl="0">
              <a:lnSpc>
                <a:spcPct val="190000"/>
              </a:lnSpc>
            </a:pPr>
            <a:r>
              <a:rPr lang="nl-NL" dirty="0"/>
              <a:t>We laten ondernemers daarmee zien hoe hun situatie is binnen hun huidige aansluit- en contractwaarden en welke ruimte die nog biedt voor hun plannen</a:t>
            </a:r>
          </a:p>
          <a:p>
            <a:pPr lvl="0">
              <a:lnSpc>
                <a:spcPct val="190000"/>
              </a:lnSpc>
            </a:pPr>
            <a:r>
              <a:rPr lang="nl-NL" dirty="0"/>
              <a:t>We laten ondernemers tevens zien welke extra mogelijkheden er ontstaan bij samenwerking in een Energy Hub</a:t>
            </a:r>
          </a:p>
          <a:p>
            <a:pPr lvl="0">
              <a:lnSpc>
                <a:spcPct val="190000"/>
              </a:lnSpc>
            </a:pPr>
            <a:r>
              <a:rPr lang="nl-NL" dirty="0"/>
              <a:t>Het accent ligt vooral op de continuïteit van levering, </a:t>
            </a:r>
            <a:r>
              <a:rPr lang="nl-NL" dirty="0" err="1"/>
              <a:t>teruglevering</a:t>
            </a:r>
            <a:r>
              <a:rPr lang="nl-NL" dirty="0"/>
              <a:t> en bedrijfsvoering</a:t>
            </a:r>
          </a:p>
          <a:p>
            <a:pPr lvl="0">
              <a:lnSpc>
                <a:spcPct val="190000"/>
              </a:lnSpc>
            </a:pPr>
            <a:r>
              <a:rPr lang="nl-NL" dirty="0"/>
              <a:t>Het is mooi meegenomen als er daarnaast een prijsvoordeel ontstaat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62226-2C9A-BCFE-FCCB-918AEA813A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Wat gebeurt er als een Energy Hub kansrijk lijkt?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C3ACA8-5231-A2B5-A3D6-AF3A1C7479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37972" y="1765569"/>
            <a:ext cx="11154034" cy="4017398"/>
          </a:xfrm>
        </p:spPr>
        <p:txBody>
          <a:bodyPr/>
          <a:lstStyle/>
          <a:p>
            <a:pPr lvl="0"/>
            <a:r>
              <a:rPr lang="nl-NL" sz="1800" dirty="0"/>
              <a:t>In de trajecten in de Drechtsteden volgt al snel een go / no go voor de oprichting van </a:t>
            </a:r>
          </a:p>
          <a:p>
            <a:pPr marL="0" lvl="0" indent="0">
              <a:buNone/>
            </a:pPr>
            <a:r>
              <a:rPr lang="nl-NL" sz="1800" dirty="0"/>
              <a:t>een energiecoöperatie, waarbij Energieke Regio het proces begeleidt</a:t>
            </a:r>
            <a:br>
              <a:rPr lang="nl-NL" sz="1800" dirty="0"/>
            </a:br>
            <a:r>
              <a:rPr lang="nl-NL" sz="1800" b="1" dirty="0"/>
              <a:t>Eerste doelstellingen zijn dan veelal:</a:t>
            </a:r>
            <a:br>
              <a:rPr lang="nl-NL" sz="1800" dirty="0"/>
            </a:br>
            <a:r>
              <a:rPr lang="nl-NL" sz="1800" dirty="0"/>
              <a:t>- Onderling handelen via een Energie Handels Platform (EHP)</a:t>
            </a:r>
            <a:br>
              <a:rPr lang="nl-NL" sz="1800" dirty="0"/>
            </a:br>
            <a:r>
              <a:rPr lang="nl-NL" sz="1800" dirty="0"/>
              <a:t>- Individueel en collectief optimaliseren via een Energie Management Systeem (EMS)</a:t>
            </a:r>
            <a:br>
              <a:rPr lang="nl-NL" sz="1800" dirty="0"/>
            </a:br>
            <a:r>
              <a:rPr lang="nl-NL" sz="1800" dirty="0"/>
              <a:t>- Met de netbeheerder (</a:t>
            </a:r>
            <a:r>
              <a:rPr lang="nl-NL" sz="1800" dirty="0" err="1"/>
              <a:t>Stedin</a:t>
            </a:r>
            <a:r>
              <a:rPr lang="nl-NL" sz="1800" dirty="0"/>
              <a:t>) afspraken maken over een groepscontract</a:t>
            </a:r>
          </a:p>
          <a:p>
            <a:pPr lvl="0"/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afbeelding 8">
            <a:extLst>
              <a:ext uri="{FF2B5EF4-FFF2-40B4-BE49-F238E27FC236}">
                <a16:creationId xmlns:a16="http://schemas.microsoft.com/office/drawing/2014/main" id="{DA5AD093-9021-0C9F-6287-DA93431AA03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13433" b="13433"/>
          <a:stretch>
            <a:fillRect/>
          </a:stretch>
        </p:blipFill>
        <p:spPr>
          <a:xfrm>
            <a:off x="0" y="0"/>
            <a:ext cx="12191996" cy="5851529"/>
          </a:xfrm>
        </p:spPr>
      </p:pic>
      <p:sp>
        <p:nvSpPr>
          <p:cNvPr id="3" name="Rechthoek 9">
            <a:extLst>
              <a:ext uri="{FF2B5EF4-FFF2-40B4-BE49-F238E27FC236}">
                <a16:creationId xmlns:a16="http://schemas.microsoft.com/office/drawing/2014/main" id="{46503EDD-4121-E5DA-4EE3-8C9811842809}"/>
              </a:ext>
            </a:extLst>
          </p:cNvPr>
          <p:cNvSpPr/>
          <p:nvPr/>
        </p:nvSpPr>
        <p:spPr>
          <a:xfrm>
            <a:off x="3168651" y="372810"/>
            <a:ext cx="8544374" cy="5335840"/>
          </a:xfrm>
          <a:prstGeom prst="rect">
            <a:avLst/>
          </a:prstGeom>
          <a:solidFill>
            <a:srgbClr val="D78E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B80569C4-5D3F-5DDA-A5F7-DA70B751BB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82283" y="0"/>
            <a:ext cx="7470776" cy="1740222"/>
          </a:xfrm>
        </p:spPr>
        <p:txBody>
          <a:bodyPr/>
          <a:lstStyle/>
          <a:p>
            <a:pPr lvl="0"/>
            <a:r>
              <a:rPr lang="nl-NL">
                <a:solidFill>
                  <a:srgbClr val="1B3464"/>
                </a:solidFill>
              </a:rPr>
              <a:t>Wat biedt de tool van ZEnMo bij de totstandkoming van een Energy Hub?</a:t>
            </a:r>
          </a:p>
        </p:txBody>
      </p:sp>
      <p:sp>
        <p:nvSpPr>
          <p:cNvPr id="5" name="Tijdelijke aanduiding voor inhoud 6">
            <a:extLst>
              <a:ext uri="{FF2B5EF4-FFF2-40B4-BE49-F238E27FC236}">
                <a16:creationId xmlns:a16="http://schemas.microsoft.com/office/drawing/2014/main" id="{CACA1602-57B6-B81C-D4CB-3682302565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74383" y="1675480"/>
            <a:ext cx="7050767" cy="3507040"/>
          </a:xfrm>
        </p:spPr>
        <p:txBody>
          <a:bodyPr>
            <a:normAutofit fontScale="92500" lnSpcReduction="20000"/>
          </a:bodyPr>
          <a:lstStyle/>
          <a:p>
            <a:pPr marL="285750" lvl="0" indent="-285750">
              <a:lnSpc>
                <a:spcPct val="190000"/>
              </a:lnSpc>
            </a:pPr>
            <a:r>
              <a:rPr lang="nl-NL" sz="1400" dirty="0">
                <a:solidFill>
                  <a:srgbClr val="1A3261"/>
                </a:solidFill>
              </a:rPr>
              <a:t>De uitkomsten van de eerdere analyse worden ingezet in de communicatie naar de ondernemers op het bedrijventerrein</a:t>
            </a:r>
          </a:p>
          <a:p>
            <a:pPr marL="285750" lvl="0" indent="-285750">
              <a:lnSpc>
                <a:spcPct val="190000"/>
              </a:lnSpc>
            </a:pPr>
            <a:r>
              <a:rPr lang="nl-NL" sz="1400" dirty="0">
                <a:solidFill>
                  <a:srgbClr val="1A3261"/>
                </a:solidFill>
              </a:rPr>
              <a:t>Kandidaten voor deelname aan de energiecoöperatie kunnen via het platform van Energieke Regio hun verbruiksdata en toekomstplannen aanleveren</a:t>
            </a:r>
          </a:p>
          <a:p>
            <a:pPr marL="285750" lvl="0" indent="-285750">
              <a:lnSpc>
                <a:spcPct val="190000"/>
              </a:lnSpc>
            </a:pPr>
            <a:r>
              <a:rPr lang="nl-NL" sz="1400" dirty="0">
                <a:solidFill>
                  <a:srgbClr val="1A3261"/>
                </a:solidFill>
              </a:rPr>
              <a:t>Deze worden door </a:t>
            </a:r>
            <a:r>
              <a:rPr lang="nl-NL" sz="1400" dirty="0" err="1">
                <a:solidFill>
                  <a:srgbClr val="1A3261"/>
                </a:solidFill>
              </a:rPr>
              <a:t>ZEnMo</a:t>
            </a:r>
            <a:r>
              <a:rPr lang="nl-NL" sz="1400" dirty="0">
                <a:solidFill>
                  <a:srgbClr val="1A3261"/>
                </a:solidFill>
              </a:rPr>
              <a:t> toegevoegd aan de eerder opgestelde analyse, die daarmee steeds specifieker wordt</a:t>
            </a:r>
          </a:p>
          <a:p>
            <a:pPr marL="285750" lvl="0" indent="-285750">
              <a:lnSpc>
                <a:spcPct val="190000"/>
              </a:lnSpc>
            </a:pPr>
            <a:r>
              <a:rPr lang="nl-NL" sz="1400" dirty="0">
                <a:solidFill>
                  <a:srgbClr val="1A3261"/>
                </a:solidFill>
              </a:rPr>
              <a:t>Die analyse wordt gebruikt in de afstemming met de leveranciers van het EHP en EMS, maar ook in de voorbereidingen voor het groepscontact</a:t>
            </a:r>
          </a:p>
          <a:p>
            <a:pPr marL="285750" lvl="0" indent="-285750">
              <a:lnSpc>
                <a:spcPct val="190000"/>
              </a:lnSpc>
            </a:pPr>
            <a:r>
              <a:rPr lang="nl-NL" sz="1400" dirty="0">
                <a:solidFill>
                  <a:srgbClr val="1A3261"/>
                </a:solidFill>
              </a:rPr>
              <a:t>Waar wenselijk wordt door Energieke Regio weer teruggekoppeld naar de individuele ondernemers, zodat die gefundeerde keuzes kunnen maken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4">
            <a:extLst>
              <a:ext uri="{FF2B5EF4-FFF2-40B4-BE49-F238E27FC236}">
                <a16:creationId xmlns:a16="http://schemas.microsoft.com/office/drawing/2014/main" id="{B5D6FFDB-82C3-E721-3CCA-82F112084CE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Wat is de verdere rol van Energieke Regio bij de totstandkoming van een Energy Hub?</a:t>
            </a:r>
          </a:p>
        </p:txBody>
      </p:sp>
      <p:sp>
        <p:nvSpPr>
          <p:cNvPr id="3" name="Tijdelijke aanduiding voor inhoud 5">
            <a:extLst>
              <a:ext uri="{FF2B5EF4-FFF2-40B4-BE49-F238E27FC236}">
                <a16:creationId xmlns:a16="http://schemas.microsoft.com/office/drawing/2014/main" id="{08CF15A6-6C7F-23C0-F3FC-6F03F8A711B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37972" y="1765569"/>
            <a:ext cx="9617328" cy="4017398"/>
          </a:xfrm>
        </p:spPr>
        <p:txBody>
          <a:bodyPr/>
          <a:lstStyle/>
          <a:p>
            <a:pPr marL="0" lvl="0" indent="0">
              <a:lnSpc>
                <a:spcPct val="190000"/>
              </a:lnSpc>
              <a:buNone/>
            </a:pPr>
            <a:r>
              <a:rPr lang="nl-NL" sz="1800" b="1" dirty="0">
                <a:solidFill>
                  <a:schemeClr val="bg1"/>
                </a:solidFill>
              </a:rPr>
              <a:t>Energieke Regio helpt de energiecoöperatie desgewenst met:</a:t>
            </a:r>
          </a:p>
          <a:p>
            <a:pPr lvl="0">
              <a:lnSpc>
                <a:spcPct val="190000"/>
              </a:lnSpc>
            </a:pPr>
            <a:r>
              <a:rPr lang="nl-NL" sz="1800" dirty="0">
                <a:solidFill>
                  <a:schemeClr val="bg1"/>
                </a:solidFill>
              </a:rPr>
              <a:t>De formele oprichting en het opstellen van statuten en ledenovereenkomsten</a:t>
            </a:r>
          </a:p>
          <a:p>
            <a:pPr lvl="0">
              <a:lnSpc>
                <a:spcPct val="190000"/>
              </a:lnSpc>
            </a:pPr>
            <a:r>
              <a:rPr lang="nl-NL" sz="1800" dirty="0">
                <a:solidFill>
                  <a:schemeClr val="bg1"/>
                </a:solidFill>
              </a:rPr>
              <a:t> Het selecteren en contracteren van uitvoerende partijen voor het EHP en EMS</a:t>
            </a:r>
          </a:p>
          <a:p>
            <a:pPr lvl="0">
              <a:lnSpc>
                <a:spcPct val="190000"/>
              </a:lnSpc>
            </a:pPr>
            <a:r>
              <a:rPr lang="nl-NL" sz="1800" dirty="0">
                <a:solidFill>
                  <a:schemeClr val="bg1"/>
                </a:solidFill>
              </a:rPr>
              <a:t> Het uitwerken van het technisch ontwerp en de bijbehorende businesscase</a:t>
            </a:r>
          </a:p>
          <a:p>
            <a:pPr lvl="0">
              <a:lnSpc>
                <a:spcPct val="190000"/>
              </a:lnSpc>
            </a:pPr>
            <a:r>
              <a:rPr lang="nl-NL" sz="1800" dirty="0">
                <a:solidFill>
                  <a:schemeClr val="bg1"/>
                </a:solidFill>
              </a:rPr>
              <a:t> Het selecteren en contracteren van uitvoerende partijen voor het leveren van opwek-, laad- en opslagfaciliteiten </a:t>
            </a:r>
          </a:p>
          <a:p>
            <a:pPr lvl="0">
              <a:lnSpc>
                <a:spcPct val="190000"/>
              </a:lnSpc>
            </a:pPr>
            <a:endParaRPr lang="nl-NL" dirty="0">
              <a:solidFill>
                <a:schemeClr val="bg1"/>
              </a:solidFill>
            </a:endParaRPr>
          </a:p>
          <a:p>
            <a:pPr lvl="0"/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4">
            <a:extLst>
              <a:ext uri="{FF2B5EF4-FFF2-40B4-BE49-F238E27FC236}">
                <a16:creationId xmlns:a16="http://schemas.microsoft.com/office/drawing/2014/main" id="{D7704B28-7ADD-D4CA-F186-2E744BD9A0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6542" y="573996"/>
            <a:ext cx="10937879" cy="708440"/>
          </a:xfrm>
        </p:spPr>
        <p:txBody>
          <a:bodyPr/>
          <a:lstStyle/>
          <a:p>
            <a:pPr lvl="0"/>
            <a:r>
              <a:rPr lang="nl-NL"/>
              <a:t>Stichting Energieke Regio is te vinden via:</a:t>
            </a:r>
          </a:p>
        </p:txBody>
      </p:sp>
      <p:sp>
        <p:nvSpPr>
          <p:cNvPr id="3" name="Tijdelijke aanduiding voor tekst 6">
            <a:extLst>
              <a:ext uri="{FF2B5EF4-FFF2-40B4-BE49-F238E27FC236}">
                <a16:creationId xmlns:a16="http://schemas.microsoft.com/office/drawing/2014/main" id="{273B8CF6-5C23-0BF1-62FE-3C2B9F2C41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71252" y="2340918"/>
            <a:ext cx="2536719" cy="791605"/>
          </a:xfrm>
        </p:spPr>
        <p:txBody>
          <a:bodyPr/>
          <a:lstStyle/>
          <a:p>
            <a:pPr lvl="0"/>
            <a:r>
              <a:rPr lang="nl-NL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energiekeregio.nl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tekst 7">
            <a:extLst>
              <a:ext uri="{FF2B5EF4-FFF2-40B4-BE49-F238E27FC236}">
                <a16:creationId xmlns:a16="http://schemas.microsoft.com/office/drawing/2014/main" id="{310F087B-6448-4BFB-6F63-ADE33ADB91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46001" y="2226262"/>
            <a:ext cx="2700003" cy="1218895"/>
          </a:xfrm>
        </p:spPr>
        <p:txBody>
          <a:bodyPr/>
          <a:lstStyle/>
          <a:p>
            <a:pPr lvl="0">
              <a:lnSpc>
                <a:spcPct val="190000"/>
              </a:lnSpc>
            </a:pPr>
            <a:r>
              <a:rPr lang="nl-NL" sz="1300" dirty="0">
                <a:solidFill>
                  <a:schemeClr val="bg1"/>
                </a:solidFill>
              </a:rPr>
              <a:t>0187 603918 of </a:t>
            </a:r>
            <a:r>
              <a:rPr lang="nl-NL" sz="13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info@energiekeregio.nl</a:t>
            </a:r>
            <a:r>
              <a:rPr lang="nl-NL" sz="1300" dirty="0">
                <a:solidFill>
                  <a:schemeClr val="bg1"/>
                </a:solidFill>
              </a:rPr>
              <a:t> </a:t>
            </a:r>
          </a:p>
          <a:p>
            <a:pPr lvl="0">
              <a:lnSpc>
                <a:spcPct val="190000"/>
              </a:lnSpc>
            </a:pPr>
            <a:r>
              <a:rPr lang="nl-NL" sz="1300" dirty="0">
                <a:solidFill>
                  <a:schemeClr val="bg1"/>
                </a:solidFill>
              </a:rPr>
              <a:t>voor algemene vragen</a:t>
            </a:r>
          </a:p>
        </p:txBody>
      </p:sp>
      <p:sp>
        <p:nvSpPr>
          <p:cNvPr id="5" name="Tijdelijke aanduiding voor tekst 8">
            <a:extLst>
              <a:ext uri="{FF2B5EF4-FFF2-40B4-BE49-F238E27FC236}">
                <a16:creationId xmlns:a16="http://schemas.microsoft.com/office/drawing/2014/main" id="{8279BA6D-C9A6-53AF-0FB7-89FA124DC0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33402" y="2048905"/>
            <a:ext cx="2700003" cy="1055683"/>
          </a:xfrm>
        </p:spPr>
        <p:txBody>
          <a:bodyPr/>
          <a:lstStyle/>
          <a:p>
            <a:pPr lvl="0"/>
            <a:r>
              <a:rPr lang="nl-NL" sz="1600" dirty="0">
                <a:solidFill>
                  <a:schemeClr val="bg1"/>
                </a:solidFill>
              </a:rPr>
              <a:t>06 5363 9899 of </a:t>
            </a:r>
            <a:r>
              <a:rPr lang="nl-NL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kratsma@energiekeregio.nl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tekst 11">
            <a:extLst>
              <a:ext uri="{FF2B5EF4-FFF2-40B4-BE49-F238E27FC236}">
                <a16:creationId xmlns:a16="http://schemas.microsoft.com/office/drawing/2014/main" id="{E8EBC51C-D2B2-588D-1023-F12CDE3F599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28953" y="3753410"/>
            <a:ext cx="3004462" cy="1055683"/>
          </a:xfrm>
        </p:spPr>
        <p:txBody>
          <a:bodyPr/>
          <a:lstStyle/>
          <a:p>
            <a:pPr lvl="0"/>
            <a:r>
              <a:rPr lang="nl-NL"/>
              <a:t>voor specifieke vragen aan Krijn Ratsma, o.a. over Energy Hubs</a:t>
            </a:r>
          </a:p>
          <a:p>
            <a:pPr lvl="0"/>
            <a:endParaRPr lang="nl-NL"/>
          </a:p>
        </p:txBody>
      </p:sp>
      <p:pic>
        <p:nvPicPr>
          <p:cNvPr id="7" name="Afbeelding 17" descr="Afbeelding met logo&#10;&#10;Automatisch gegenereerde beschrijving">
            <a:extLst>
              <a:ext uri="{FF2B5EF4-FFF2-40B4-BE49-F238E27FC236}">
                <a16:creationId xmlns:a16="http://schemas.microsoft.com/office/drawing/2014/main" id="{BF5E86BE-9BD9-FF08-07BA-B584D5882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5543" y="5013170"/>
            <a:ext cx="1615735" cy="16157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V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2023%20PowerPoint-sjabloon%20PVB%20Nederland</Template>
  <TotalTime>111</TotalTime>
  <Words>678</Words>
  <Application>Microsoft Office PowerPoint</Application>
  <PresentationFormat>Breedbeeld</PresentationFormat>
  <Paragraphs>47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Outfit</vt:lpstr>
      <vt:lpstr>Outfit Medium</vt:lpstr>
      <vt:lpstr>PVB</vt:lpstr>
      <vt:lpstr>Ervaringen met de Digital Twin van ZEnMo in de Drechtsteden</vt:lpstr>
      <vt:lpstr>Wat is en doet Stichting Energieke Regio?</vt:lpstr>
      <vt:lpstr>Hoe werkt Energieke Regio in de Drechtsteden  met de tool van ZEnMo?</vt:lpstr>
      <vt:lpstr>Wat biedt de tool van ZEnMo bij de verkenning van een Energy Hub?</vt:lpstr>
      <vt:lpstr>Wat gebeurt er nog meer met de aangeleverde verbruiksdata en toekomstplannen?</vt:lpstr>
      <vt:lpstr>Wat gebeurt er als een Energy Hub kansrijk lijkt?</vt:lpstr>
      <vt:lpstr>Wat biedt de tool van ZEnMo bij de totstandkoming van een Energy Hub?</vt:lpstr>
      <vt:lpstr>Wat is de verdere rol van Energieke Regio bij de totstandkoming van een Energy Hub?</vt:lpstr>
      <vt:lpstr>Stichting Energieke Regio is te vinden via: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Ervaringen met de Digital Twin van ZEnMo in de Drechtsteden</dc:title>
  <dc:creator>info</dc:creator>
  <cp:lastModifiedBy>Rudy Loos</cp:lastModifiedBy>
  <cp:revision>1</cp:revision>
  <dcterms:created xsi:type="dcterms:W3CDTF">2024-01-30T09:57:35Z</dcterms:created>
  <dcterms:modified xsi:type="dcterms:W3CDTF">2024-01-31T09:42:17Z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0x010100F732D3979F96DB4A89DD177BEAAC42C0</vt:lpwstr>
  </property>
</Properties>
</file>