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8" r:id="rId6"/>
    <p:sldId id="265" r:id="rId7"/>
    <p:sldId id="259" r:id="rId8"/>
    <p:sldId id="260" r:id="rId9"/>
    <p:sldId id="261" r:id="rId10"/>
    <p:sldId id="262" r:id="rId11"/>
    <p:sldId id="263" r:id="rId12"/>
    <p:sldId id="267" r:id="rId13"/>
    <p:sldId id="266" r:id="rId14"/>
    <p:sldId id="26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60"/>
    <a:srgbClr val="FFFFFF"/>
    <a:srgbClr val="D86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5706B-3A8E-4F9E-8B51-810A99A5789B}" v="13" dt="2024-01-17T07:37:05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22" d="100"/>
          <a:sy n="122" d="100"/>
        </p:scale>
        <p:origin x="9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7A7D-36A0-4812-806B-432E5D1E73F5}" type="datetimeFigureOut">
              <a:rPr lang="nl-NL" smtClean="0"/>
              <a:t>16-1-2024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2AD60-E86F-40A6-8CDC-1190B4B0A8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17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F0C762DB-B2F0-4187-AA15-7D64AA754DB4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16BA9C54-C3BD-48FF-9E8C-8652038290B9}"/>
              </a:ext>
            </a:extLst>
          </p:cNvPr>
          <p:cNvSpPr/>
          <p:nvPr userDrawn="1"/>
        </p:nvSpPr>
        <p:spPr>
          <a:xfrm>
            <a:off x="0" y="3571876"/>
            <a:ext cx="12192000" cy="8739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F0AD81E-5FC2-4A89-AB74-BA625CF6D0F0}"/>
              </a:ext>
            </a:extLst>
          </p:cNvPr>
          <p:cNvSpPr/>
          <p:nvPr userDrawn="1"/>
        </p:nvSpPr>
        <p:spPr>
          <a:xfrm>
            <a:off x="0" y="3111502"/>
            <a:ext cx="12192000" cy="4603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0A9F0770-F042-4D92-9E5C-681117A299D2}"/>
              </a:ext>
            </a:extLst>
          </p:cNvPr>
          <p:cNvSpPr/>
          <p:nvPr userDrawn="1"/>
        </p:nvSpPr>
        <p:spPr>
          <a:xfrm>
            <a:off x="0" y="0"/>
            <a:ext cx="12192000" cy="3114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F546202-BC06-4C86-B864-8787B2F37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87" y="762862"/>
            <a:ext cx="4510426" cy="1585776"/>
          </a:xfrm>
          <a:prstGeom prst="rect">
            <a:avLst/>
          </a:prstGeom>
        </p:spPr>
      </p:pic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039CBEFC-65B3-4663-8AB4-3FDFFDCB66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45794"/>
            <a:ext cx="12192000" cy="231695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CB43A1-9FA9-4236-A828-263DBBAA6B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173841"/>
            <a:ext cx="12192000" cy="306454"/>
          </a:xfrm>
        </p:spPr>
        <p:txBody>
          <a:bodyPr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5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Door: Naam Achternaam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77A3C1-0A65-4C0D-8D4E-E5B1DC21C1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784270"/>
            <a:ext cx="12192000" cy="449129"/>
          </a:xfrm>
        </p:spPr>
        <p:txBody>
          <a:bodyPr anchor="ctr" anchorCtr="0">
            <a:noAutofit/>
          </a:bodyPr>
          <a:lstStyle>
            <a:lvl1pPr algn="ctr">
              <a:lnSpc>
                <a:spcPct val="100000"/>
              </a:lnSpc>
              <a:defRPr sz="25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Naam van de presentatie</a:t>
            </a:r>
          </a:p>
        </p:txBody>
      </p:sp>
    </p:spTree>
    <p:extLst>
      <p:ext uri="{BB962C8B-B14F-4D97-AF65-F5344CB8AC3E}">
        <p14:creationId xmlns:p14="http://schemas.microsoft.com/office/powerpoint/2010/main" val="255011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 tekst i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88290BD4-BA59-424F-BD82-25C7659A45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14C2F9-34F1-400F-B629-EAEF32EA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791966"/>
            <a:ext cx="4188313" cy="1740219"/>
          </a:xfrm>
          <a:noFill/>
        </p:spPr>
        <p:txBody>
          <a:bodyPr lIns="396000" tIns="540000" anchor="t" anchorCtr="0"/>
          <a:lstStyle>
            <a:lvl1pPr>
              <a:lnSpc>
                <a:spcPct val="10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932C38-D1CC-4235-A06B-8458825865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286DF9EE-A863-4A36-BDA4-EB330B047F1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1225" y="2532185"/>
            <a:ext cx="4188313" cy="2755900"/>
          </a:xfrm>
          <a:noFill/>
        </p:spPr>
        <p:txBody>
          <a:bodyPr lIns="396000" tIns="108000"/>
          <a:lstStyle>
            <a:lvl1pPr marL="0" indent="0">
              <a:lnSpc>
                <a:spcPct val="150000"/>
              </a:lnSpc>
              <a:buNone/>
              <a:defRPr/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03367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B5708E60-CDA8-C88A-F233-87F424C4B04E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A972B6-CF26-2403-7911-14E9838862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6F74E86-F92E-860B-B566-9D6286C0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1A326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BE10F95-5A78-F1DF-AEE6-916AC83D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8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1A3260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1A3260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87117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C064EB5-2BDC-3173-BCAA-8392480BEAEB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057D00-CD23-6A36-C457-C7993A583C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DC74D91-8E20-81D4-D2EB-B98A4C8F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88112DB-901F-32B7-729D-48C213563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9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rgbClr val="1A3260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4284028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15BBDE-79A8-401A-4A53-462E84B59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B9A5F0A-FCFB-C984-2264-6C64B5D5D1C5}"/>
              </a:ext>
            </a:extLst>
          </p:cNvPr>
          <p:cNvSpPr/>
          <p:nvPr userDrawn="1"/>
        </p:nvSpPr>
        <p:spPr>
          <a:xfrm>
            <a:off x="0" y="0"/>
            <a:ext cx="12192000" cy="5851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8C6A4A8-F2E6-30CA-35E4-33D1046DE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68" y="365125"/>
            <a:ext cx="11154032" cy="111848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20A9E75-355B-44CF-4D35-F183248C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1765568"/>
            <a:ext cx="11154032" cy="4017394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44784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CEAD2974-5CFE-4BEE-BAC2-AB8F3906A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14" y="6133148"/>
            <a:ext cx="971096" cy="33968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3592C1D-CD23-40AF-8B68-E0E9C0B6C6E5}"/>
              </a:ext>
            </a:extLst>
          </p:cNvPr>
          <p:cNvSpPr txBox="1"/>
          <p:nvPr userDrawn="1"/>
        </p:nvSpPr>
        <p:spPr>
          <a:xfrm>
            <a:off x="9155202" y="6209535"/>
            <a:ext cx="10427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00" dirty="0">
                <a:solidFill>
                  <a:schemeClr val="accent3"/>
                </a:solidFill>
              </a:rPr>
              <a:t>Een programma bij:</a:t>
            </a:r>
          </a:p>
        </p:txBody>
      </p:sp>
      <p:sp>
        <p:nvSpPr>
          <p:cNvPr id="7" name="Gele balk">
            <a:extLst>
              <a:ext uri="{FF2B5EF4-FFF2-40B4-BE49-F238E27FC236}">
                <a16:creationId xmlns:a16="http://schemas.microsoft.com/office/drawing/2014/main" id="{EFB6C361-472D-4F3C-AD2A-C569258493FE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5BFDA7CD-ECE9-49A9-80C7-C4D26272D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0" y="6126252"/>
            <a:ext cx="1042785" cy="366623"/>
          </a:xfrm>
          <a:prstGeom prst="rect">
            <a:avLst/>
          </a:prstGeom>
        </p:spPr>
      </p:pic>
      <p:pic>
        <p:nvPicPr>
          <p:cNvPr id="5" name="Afbeelding 4" hidden="1">
            <a:extLst>
              <a:ext uri="{FF2B5EF4-FFF2-40B4-BE49-F238E27FC236}">
                <a16:creationId xmlns:a16="http://schemas.microsoft.com/office/drawing/2014/main" id="{BB81AFFD-5112-4D1C-A73C-2765E68F8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  <p:sp>
        <p:nvSpPr>
          <p:cNvPr id="25" name="Blauw vlak">
            <a:extLst>
              <a:ext uri="{FF2B5EF4-FFF2-40B4-BE49-F238E27FC236}">
                <a16:creationId xmlns:a16="http://schemas.microsoft.com/office/drawing/2014/main" id="{27C5DBB7-6E81-4888-BB5E-34CF5A7BCB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26181"/>
            <a:ext cx="12192000" cy="2125402"/>
          </a:xfrm>
          <a:solidFill>
            <a:schemeClr val="accent3"/>
          </a:solidFill>
        </p:spPr>
        <p:txBody>
          <a:bodyPr tIns="1080000"/>
          <a:lstStyle>
            <a:lvl1pPr marL="0" indent="0" algn="ctr">
              <a:lnSpc>
                <a:spcPct val="100000"/>
              </a:lnSpc>
              <a:buNone/>
              <a:defRPr sz="3000" b="1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nl-NL" dirty="0"/>
              <a:t>Afsluiting</a:t>
            </a:r>
          </a:p>
        </p:txBody>
      </p:sp>
      <p:pic>
        <p:nvPicPr>
          <p:cNvPr id="22" name="L Links">
            <a:extLst>
              <a:ext uri="{FF2B5EF4-FFF2-40B4-BE49-F238E27FC236}">
                <a16:creationId xmlns:a16="http://schemas.microsoft.com/office/drawing/2014/main" id="{9CE930BD-ACC3-496D-AF86-1FD4D8A430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9" y="1214705"/>
            <a:ext cx="667433" cy="633600"/>
          </a:xfrm>
          <a:prstGeom prst="rect">
            <a:avLst/>
          </a:prstGeom>
        </p:spPr>
      </p:pic>
      <p:pic>
        <p:nvPicPr>
          <p:cNvPr id="23" name="L rechts">
            <a:extLst>
              <a:ext uri="{FF2B5EF4-FFF2-40B4-BE49-F238E27FC236}">
                <a16:creationId xmlns:a16="http://schemas.microsoft.com/office/drawing/2014/main" id="{50DD25FA-9D3B-4662-8F57-3C4890F728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197987" y="4286248"/>
            <a:ext cx="668909" cy="635001"/>
          </a:xfrm>
          <a:prstGeom prst="rect">
            <a:avLst/>
          </a:prstGeom>
        </p:spPr>
      </p:pic>
      <p:sp>
        <p:nvSpPr>
          <p:cNvPr id="27" name="Oranje vlak">
            <a:extLst>
              <a:ext uri="{FF2B5EF4-FFF2-40B4-BE49-F238E27FC236}">
                <a16:creationId xmlns:a16="http://schemas.microsoft.com/office/drawing/2014/main" id="{2B739967-778E-4687-BA2C-E423BFC39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1161" y="1699260"/>
            <a:ext cx="8702040" cy="2734628"/>
          </a:xfrm>
          <a:solidFill>
            <a:schemeClr val="accent1"/>
          </a:solidFill>
        </p:spPr>
        <p:txBody>
          <a:bodyPr tIns="432000">
            <a:normAutofit/>
          </a:bodyPr>
          <a:lstStyle>
            <a:lvl1pPr marL="0" indent="0" algn="ctr">
              <a:lnSpc>
                <a:spcPct val="100000"/>
              </a:lnSpc>
              <a:buNone/>
              <a:defRPr sz="23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4115C4-F6CC-441C-A5BD-FB082EA7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97" y="3106043"/>
            <a:ext cx="8529117" cy="619710"/>
          </a:xfrm>
        </p:spPr>
        <p:txBody>
          <a:bodyPr>
            <a:normAutofit/>
          </a:bodyPr>
          <a:lstStyle>
            <a:lvl1pPr algn="ctr">
              <a:defRPr sz="235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1" name="Foto">
            <a:extLst>
              <a:ext uri="{FF2B5EF4-FFF2-40B4-BE49-F238E27FC236}">
                <a16:creationId xmlns:a16="http://schemas.microsoft.com/office/drawing/2014/main" id="{1601C09A-5891-4F21-A3F6-83D6B77272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726181"/>
          </a:xfrm>
          <a:custGeom>
            <a:avLst/>
            <a:gdLst>
              <a:gd name="connsiteX0" fmla="*/ 0 w 12192000"/>
              <a:gd name="connsiteY0" fmla="*/ 0 h 3725863"/>
              <a:gd name="connsiteX1" fmla="*/ 12192000 w 12192000"/>
              <a:gd name="connsiteY1" fmla="*/ 0 h 3725863"/>
              <a:gd name="connsiteX2" fmla="*/ 12192000 w 12192000"/>
              <a:gd name="connsiteY2" fmla="*/ 3725863 h 3725863"/>
              <a:gd name="connsiteX3" fmla="*/ 10363200 w 12192000"/>
              <a:gd name="connsiteY3" fmla="*/ 3725863 h 3725863"/>
              <a:gd name="connsiteX4" fmla="*/ 10363200 w 12192000"/>
              <a:gd name="connsiteY4" fmla="*/ 1691907 h 3725863"/>
              <a:gd name="connsiteX5" fmla="*/ 1666875 w 12192000"/>
              <a:gd name="connsiteY5" fmla="*/ 1691907 h 3725863"/>
              <a:gd name="connsiteX6" fmla="*/ 1666875 w 12192000"/>
              <a:gd name="connsiteY6" fmla="*/ 3725863 h 3725863"/>
              <a:gd name="connsiteX7" fmla="*/ 0 w 12192000"/>
              <a:gd name="connsiteY7" fmla="*/ 3725863 h 372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725863">
                <a:moveTo>
                  <a:pt x="0" y="0"/>
                </a:moveTo>
                <a:lnTo>
                  <a:pt x="12192000" y="0"/>
                </a:lnTo>
                <a:lnTo>
                  <a:pt x="12192000" y="3725863"/>
                </a:lnTo>
                <a:lnTo>
                  <a:pt x="10363200" y="3725863"/>
                </a:lnTo>
                <a:lnTo>
                  <a:pt x="10363200" y="1691907"/>
                </a:lnTo>
                <a:lnTo>
                  <a:pt x="1666875" y="1691907"/>
                </a:lnTo>
                <a:lnTo>
                  <a:pt x="1666875" y="3725863"/>
                </a:lnTo>
                <a:lnTo>
                  <a:pt x="0" y="372586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31979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6695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01087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 - Foto R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0" y="1"/>
            <a:ext cx="6096000" cy="5851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90" y="1765568"/>
            <a:ext cx="5167110" cy="4085957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chemeClr val="accent3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4280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 - Tekst 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66855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 -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63669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L - Tekst 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2FFBD58-090B-4240-BC99-17B4AC96EA38}"/>
              </a:ext>
            </a:extLst>
          </p:cNvPr>
          <p:cNvSpPr/>
          <p:nvPr userDrawn="1"/>
        </p:nvSpPr>
        <p:spPr>
          <a:xfrm>
            <a:off x="6096000" y="0"/>
            <a:ext cx="6096000" cy="5851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08E9E5-0E3C-4925-BA3A-0DD722F7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0" y="365125"/>
            <a:ext cx="5435600" cy="111848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0673BA-EA8C-44E9-A7DB-1DC483F72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0" y="1765568"/>
            <a:ext cx="5435600" cy="4098042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rgbClr val="FFFFFF"/>
                </a:solidFill>
              </a:defRPr>
            </a:lvl1pPr>
            <a:lvl2pPr>
              <a:lnSpc>
                <a:spcPct val="150000"/>
              </a:lnSpc>
              <a:buClr>
                <a:schemeClr val="accent3"/>
              </a:buCl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B00FF1E-7174-42AA-A70B-C90A3AFF6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91B5EA27-C98B-4414-8925-0349C2DC99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58515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1160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304E93FD-12F9-4F43-A7A2-960AAC1DB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458688"/>
            <a:ext cx="3267075" cy="23568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5AAB801-8C37-4B42-A4BD-B80073504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62" y="1458688"/>
            <a:ext cx="3267075" cy="235683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6E9625E-BC42-4CD6-9017-4830C92825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1458688"/>
            <a:ext cx="3267075" cy="23568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4EA1D43-182D-497D-8E4E-645849E5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630507"/>
            <a:ext cx="10937875" cy="525193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C1BEDD8-F66B-4A47-9A8F-319C130AA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dirty="0"/>
              <a:t>www.pvbnederland.nl</a:t>
            </a:r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46DEEC91-2673-4CF5-9A28-E64CD74E97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038600"/>
            <a:ext cx="12192000" cy="181292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55483487-5972-44D3-9763-23DD1113E3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357" y="1810543"/>
            <a:ext cx="393193" cy="393193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746F2244-0D27-4209-AD99-81223191B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27" y="1812067"/>
            <a:ext cx="385573" cy="39166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1406F19-0B65-4F92-8541-EB21EA8659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53" y="1810543"/>
            <a:ext cx="393193" cy="393193"/>
          </a:xfrm>
          <a:prstGeom prst="rect">
            <a:avLst/>
          </a:prstGeom>
        </p:spPr>
      </p:pic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9C57D2A2-EEFE-46CE-BF86-1BF3E246DD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63750" y="1785938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5" name="Tijdelijke aanduiding voor tekst 23">
            <a:extLst>
              <a:ext uri="{FF2B5EF4-FFF2-40B4-BE49-F238E27FC236}">
                <a16:creationId xmlns:a16="http://schemas.microsoft.com/office/drawing/2014/main" id="{0982E6AD-DE87-4E1D-9268-9CCD5B451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0722" y="1785938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6" name="Tijdelijke aanduiding voor tekst 23">
            <a:extLst>
              <a:ext uri="{FF2B5EF4-FFF2-40B4-BE49-F238E27FC236}">
                <a16:creationId xmlns:a16="http://schemas.microsoft.com/office/drawing/2014/main" id="{5D7F6CDF-3274-4896-83C2-0C719C0F91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4475" y="1789567"/>
            <a:ext cx="1987549" cy="5254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buNone/>
              <a:defRPr sz="215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D5C80A0-5AB1-46BB-8316-EA626036E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2537" y="2382402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7">
            <a:extLst>
              <a:ext uri="{FF2B5EF4-FFF2-40B4-BE49-F238E27FC236}">
                <a16:creationId xmlns:a16="http://schemas.microsoft.com/office/drawing/2014/main" id="{16FACF6E-1FC1-40EA-AFBF-B639ED27C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9509" y="2388442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7">
            <a:extLst>
              <a:ext uri="{FF2B5EF4-FFF2-40B4-BE49-F238E27FC236}">
                <a16:creationId xmlns:a16="http://schemas.microsoft.com/office/drawing/2014/main" id="{E4265A97-06FE-4E15-88DC-E903E0C1CE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3262" y="2389473"/>
            <a:ext cx="2798762" cy="10556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7139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95E71D-7455-471C-A1DC-C2BA30CA54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842A8004-8F12-4A70-B4FD-59A3F9EC8FA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12192000" cy="5851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Afbeelding / Grafiek / Video</a:t>
            </a:r>
          </a:p>
        </p:txBody>
      </p:sp>
    </p:spTree>
    <p:extLst>
      <p:ext uri="{BB962C8B-B14F-4D97-AF65-F5344CB8AC3E}">
        <p14:creationId xmlns:p14="http://schemas.microsoft.com/office/powerpoint/2010/main" val="116001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62FF26E-3A26-469D-9A6A-BCFB57AC91FB}"/>
              </a:ext>
            </a:extLst>
          </p:cNvPr>
          <p:cNvSpPr/>
          <p:nvPr userDrawn="1"/>
        </p:nvSpPr>
        <p:spPr>
          <a:xfrm>
            <a:off x="0" y="6762750"/>
            <a:ext cx="12192000" cy="952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D86D0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D328B849-7352-4E0B-B579-21BEB46BE5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0" y="6126252"/>
            <a:ext cx="1042785" cy="366623"/>
          </a:xfrm>
          <a:prstGeom prst="rect">
            <a:avLst/>
          </a:prstGeom>
        </p:spPr>
      </p:pic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100A0E52-F71F-4B57-A7AA-6CC28C855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53612" y="6152357"/>
            <a:ext cx="1500187" cy="366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F76EC7-996B-476A-815C-CADE9277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90" y="365125"/>
            <a:ext cx="5167110" cy="111848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53ECAA-7C87-456D-B2E3-5EFB3F8A7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890" y="1765568"/>
            <a:ext cx="5167110" cy="409804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1599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1" r:id="rId4"/>
    <p:sldLayoutId id="2147483668" r:id="rId5"/>
    <p:sldLayoutId id="2147483670" r:id="rId6"/>
    <p:sldLayoutId id="2147483672" r:id="rId7"/>
    <p:sldLayoutId id="2147483663" r:id="rId8"/>
    <p:sldLayoutId id="2147483667" r:id="rId9"/>
    <p:sldLayoutId id="2147483673" r:id="rId10"/>
    <p:sldLayoutId id="2147483675" r:id="rId11"/>
    <p:sldLayoutId id="2147483676" r:id="rId12"/>
    <p:sldLayoutId id="2147483677" r:id="rId13"/>
    <p:sldLayoutId id="2147483674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8000" indent="-1080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2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2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orient="horz" pos="3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nergiesamen.nu/pagina/77/ontwikkelfonds-voor-energiecooperati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efs.n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1C09B79-55FA-4083-9550-C4464B6D1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4462" y="9181917"/>
            <a:ext cx="12192000" cy="2316956"/>
          </a:xfrm>
        </p:spPr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10AA406-5DC2-40E6-8D7C-F45CD2555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Maarten Bunnik			18 januari 2024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EE0A614-2496-4593-95DF-73A46673D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Financieringsopties verduurzaming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E4F209-7668-A5AC-40A6-EB4995C8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5983758"/>
            <a:ext cx="2882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61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6E14C92-FB61-CF0A-0B57-E23AB5CE9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AAC4E1AF-2013-F279-DCE1-D16DFDAE3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46" y="0"/>
            <a:ext cx="9020030" cy="59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29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B5221-2FF1-C5F2-1C9E-397187C7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26" y="365125"/>
            <a:ext cx="5535574" cy="1118483"/>
          </a:xfrm>
        </p:spPr>
        <p:txBody>
          <a:bodyPr>
            <a:normAutofit/>
          </a:bodyPr>
          <a:lstStyle/>
          <a:p>
            <a:r>
              <a:rPr lang="nl-NL" sz="2400" dirty="0"/>
              <a:t>Individuele en Collectieve investeringen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FD039B-EBDF-0339-9ABE-F3EF2CB5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26" y="1370520"/>
            <a:ext cx="5534433" cy="448100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Een voorbeeld uit de praktijk waaraan momenteel gewerkt wordt:</a:t>
            </a:r>
          </a:p>
          <a:p>
            <a:pPr lvl="1"/>
            <a:r>
              <a:rPr lang="nl-NL" dirty="0"/>
              <a:t>De individuele ondernemers hebben zich verenigd </a:t>
            </a:r>
          </a:p>
          <a:p>
            <a:pPr lvl="1"/>
            <a:r>
              <a:rPr lang="nl-NL" dirty="0"/>
              <a:t>De ondernemers kloppen aan bij o.a. Energiefonds</a:t>
            </a:r>
          </a:p>
          <a:p>
            <a:pPr lvl="2">
              <a:lnSpc>
                <a:spcPct val="150000"/>
              </a:lnSpc>
            </a:pPr>
            <a:r>
              <a:rPr lang="nl-NL" dirty="0"/>
              <a:t>Energiefonds verstrekt aan de individuele ondernemer een lening waarmee hij investeringen kan doen op zijn eigen locatie. Het mogelijk restant kan worden aangewend als vermogensbijdrage aan de coöperatie. </a:t>
            </a:r>
          </a:p>
          <a:p>
            <a:pPr lvl="1"/>
            <a:r>
              <a:rPr lang="nl-NL" dirty="0"/>
              <a:t>De Coöperatie heeft haar eigen business case en tevens eigen vermogen waardoor de financierbaarheid toeneemt.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24240D-147F-6916-8FE5-3EE0E3742B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3660156-2079-90BB-0BBC-57121E7E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69" y="924366"/>
            <a:ext cx="5383945" cy="44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EEA45-76F5-4EC4-1ABF-A5BB2A5D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00E9ED-1CFA-8F59-CF46-F6858EAB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53108E-2B59-3C02-5D0F-022546027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D8D40D30-3FC6-1783-46C7-707AD73A2F5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CEA2E6-F345-E741-F70C-D9C563FA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9" y="-1"/>
            <a:ext cx="11581002" cy="58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6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DDA04D-791A-24A4-3507-2A7A76797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DF2D1203-4C4D-A301-E3AC-435CEB435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2" y="-1"/>
            <a:ext cx="10904894" cy="59553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4988683-377D-EA82-AA6C-BCA1B8615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18" y="423130"/>
            <a:ext cx="2327398" cy="11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0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D602456-7DF0-31B3-52DD-D0188C1C6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C89A2B-AE9C-4A29-89E4-C38ABBED4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3" y="1885430"/>
            <a:ext cx="5317589" cy="31265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6DFBA6-95DD-519A-BED4-0723222B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73" y="2087592"/>
            <a:ext cx="5523443" cy="268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1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23D44C-F74D-D0B9-F4F9-C8DCDF01F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890" y="365125"/>
            <a:ext cx="5167110" cy="1118483"/>
          </a:xfrm>
        </p:spPr>
        <p:txBody>
          <a:bodyPr/>
          <a:lstStyle/>
          <a:p>
            <a:r>
              <a:rPr lang="nl-NL" dirty="0"/>
              <a:t>Parallel techniek en startups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B31133-CF56-5A88-5730-DCDFE3DE8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id="{E01131C6-348E-2E2C-53AD-6B8F9E88A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58" y="1131908"/>
            <a:ext cx="7769854" cy="47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9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8EE3-E629-6EAD-3046-DAF5EFAF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Overbrugging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B92C31B-7126-B31B-BD2F-3BDAC0A9C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905" y="307759"/>
            <a:ext cx="5943411" cy="5319318"/>
          </a:xfr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FCC6EC-D562-66E6-3392-92C40DA6F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80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8EE3-E629-6EAD-3046-DAF5EFAF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Treintje uit te breiden met …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FCC6EC-D562-66E6-3392-92C40DA6F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DCA40AE-E1B4-15C5-184A-4DDC4B04A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32" y="1728194"/>
            <a:ext cx="3373899" cy="316694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129F78E-1EB5-7D15-B774-09844C31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139" y="1733304"/>
            <a:ext cx="3242660" cy="316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2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68EE3-E629-6EAD-3046-DAF5EFAF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uiteindelijk ook met …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FCC6EC-D562-66E6-3392-92C40DA6F9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1F25909-8DAD-486B-A1F3-51F11695B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324" y="1311669"/>
            <a:ext cx="3955975" cy="38586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E9B0AC5-6F18-8F5F-548F-0351F01B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887" y="1311669"/>
            <a:ext cx="3635850" cy="43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7024C1-712C-AA22-1349-45117A2AD0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www.pvbnederland.nl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29FC76F-DB24-7057-3012-2C14A8AE4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62" y="211016"/>
            <a:ext cx="6370243" cy="414215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F93C600-05C5-A6EE-F5BC-9ECD8810F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30" y="2792335"/>
            <a:ext cx="6721231" cy="29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39942"/>
      </p:ext>
    </p:extLst>
  </p:cSld>
  <p:clrMapOvr>
    <a:masterClrMapping/>
  </p:clrMapOvr>
</p:sld>
</file>

<file path=ppt/theme/theme1.xml><?xml version="1.0" encoding="utf-8"?>
<a:theme xmlns:a="http://schemas.openxmlformats.org/drawingml/2006/main" name="PVB">
  <a:themeElements>
    <a:clrScheme name="PV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69133"/>
      </a:accent1>
      <a:accent2>
        <a:srgbClr val="96C1D1"/>
      </a:accent2>
      <a:accent3>
        <a:srgbClr val="1A3260"/>
      </a:accent3>
      <a:accent4>
        <a:srgbClr val="EAF3F6"/>
      </a:accent4>
      <a:accent5>
        <a:srgbClr val="D45CC6"/>
      </a:accent5>
      <a:accent6>
        <a:srgbClr val="36BE4D"/>
      </a:accent6>
      <a:hlink>
        <a:srgbClr val="0563C1"/>
      </a:hlink>
      <a:folHlink>
        <a:srgbClr val="954F72"/>
      </a:folHlink>
    </a:clrScheme>
    <a:fontScheme name="PVB">
      <a:majorFont>
        <a:latin typeface="Outfit"/>
        <a:ea typeface=""/>
        <a:cs typeface=""/>
      </a:majorFont>
      <a:minorFont>
        <a:latin typeface="Outf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80306705-7324-4B88-95D8-716E54A0B183}" vid="{EDD8780B-B8ED-498F-8581-B64AE9AF0B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c89be3-3f41-452a-85c9-8049d986c870" xsi:nil="true"/>
    <lcf76f155ced4ddcb4097134ff3c332f xmlns="b1641cbc-03e3-4abf-b062-1e31ce83375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6A24B28614554C9BC66B719A86FBE5" ma:contentTypeVersion="15" ma:contentTypeDescription="Een nieuw document maken." ma:contentTypeScope="" ma:versionID="77e75ec8660a9f552301fa72371c964c">
  <xsd:schema xmlns:xsd="http://www.w3.org/2001/XMLSchema" xmlns:xs="http://www.w3.org/2001/XMLSchema" xmlns:p="http://schemas.microsoft.com/office/2006/metadata/properties" xmlns:ns2="b1641cbc-03e3-4abf-b062-1e31ce833752" xmlns:ns3="dac89be3-3f41-452a-85c9-8049d986c870" targetNamespace="http://schemas.microsoft.com/office/2006/metadata/properties" ma:root="true" ma:fieldsID="f97d700c0c00a638a674eec56a4adfcf" ns2:_="" ns3:_="">
    <xsd:import namespace="b1641cbc-03e3-4abf-b062-1e31ce833752"/>
    <xsd:import namespace="dac89be3-3f41-452a-85c9-8049d986c8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41cbc-03e3-4abf-b062-1e31ce833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f792b8c6-db8b-449c-87df-e210eb764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89be3-3f41-452a-85c9-8049d986c87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atch-all-kolom van taxonomie" ma:hidden="true" ma:list="{af98ca27-bbfc-4bdc-8aea-7a3210af2367}" ma:internalName="TaxCatchAll" ma:showField="CatchAllData" ma:web="dac89be3-3f41-452a-85c9-8049d986c8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63FA09-F38F-424B-80BF-2EA3FDD15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B2840E-52D9-452B-A3A8-D684AD647B31}">
  <ds:schemaRefs>
    <ds:schemaRef ds:uri="http://schemas.microsoft.com/office/2006/metadata/properties"/>
    <ds:schemaRef ds:uri="http://schemas.microsoft.com/office/infopath/2007/PartnerControls"/>
    <ds:schemaRef ds:uri="079a348b-e8ff-440a-a03f-072fd1f85541"/>
    <ds:schemaRef ds:uri="22c6c2c5-5571-41dc-9a8b-2d744cf9f887"/>
    <ds:schemaRef ds:uri="dac89be3-3f41-452a-85c9-8049d986c870"/>
    <ds:schemaRef ds:uri="b1641cbc-03e3-4abf-b062-1e31ce833752"/>
  </ds:schemaRefs>
</ds:datastoreItem>
</file>

<file path=customXml/itemProps3.xml><?xml version="1.0" encoding="utf-8"?>
<ds:datastoreItem xmlns:ds="http://schemas.openxmlformats.org/officeDocument/2006/customXml" ds:itemID="{DB8CBD58-8596-4872-9B44-4F2DB4BFD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41cbc-03e3-4abf-b062-1e31ce833752"/>
    <ds:schemaRef ds:uri="dac89be3-3f41-452a-85c9-8049d986c8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PowerPoint-sjabloon PVB Nederland</Template>
  <TotalTime>653</TotalTime>
  <Words>152</Words>
  <Application>Microsoft Office PowerPoint</Application>
  <PresentationFormat>Breedbeeld</PresentationFormat>
  <Paragraphs>22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Outfit</vt:lpstr>
      <vt:lpstr>PVB</vt:lpstr>
      <vt:lpstr>Financieringsopties verduurzaming</vt:lpstr>
      <vt:lpstr>PowerPoint-presentatie</vt:lpstr>
      <vt:lpstr>PowerPoint-presentatie</vt:lpstr>
      <vt:lpstr>PowerPoint-presentatie</vt:lpstr>
      <vt:lpstr>Parallel techniek en startups</vt:lpstr>
      <vt:lpstr>Overbrugging</vt:lpstr>
      <vt:lpstr>Treintje uit te breiden met …</vt:lpstr>
      <vt:lpstr>En uiteindelijk ook met …</vt:lpstr>
      <vt:lpstr>PowerPoint-presentatie</vt:lpstr>
      <vt:lpstr>PowerPoint-presentatie</vt:lpstr>
      <vt:lpstr>Individuele en Collectieve investeringen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Financieringsopties verduurzaming</dc:title>
  <dc:creator>Maarten Bunnik</dc:creator>
  <cp:lastModifiedBy>Maarten Bunnik</cp:lastModifiedBy>
  <cp:revision>2</cp:revision>
  <dcterms:created xsi:type="dcterms:W3CDTF">2024-01-16T20:52:13Z</dcterms:created>
  <dcterms:modified xsi:type="dcterms:W3CDTF">2024-01-17T08:26:22Z</dcterms:modified>
  <cp:category>Prodoc |  Deventer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0x010100D06A24B28614554C9BC66B719A86FBE5</vt:lpwstr>
  </property>
  <property fmtid="{D5CDD505-2E9C-101B-9397-08002B2CF9AE}" pid="3" name="MediaServiceImageTags">
    <vt:lpwstr/>
  </property>
</Properties>
</file>