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68" r:id="rId5"/>
    <p:sldId id="270" r:id="rId6"/>
    <p:sldId id="271" r:id="rId7"/>
    <p:sldId id="273" r:id="rId8"/>
    <p:sldId id="258" r:id="rId9"/>
    <p:sldId id="275" r:id="rId10"/>
    <p:sldId id="278" r:id="rId11"/>
    <p:sldId id="269" r:id="rId12"/>
    <p:sldId id="277" r:id="rId13"/>
    <p:sldId id="279" r:id="rId14"/>
    <p:sldId id="272" r:id="rId15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Ap2kr6c5Xw3T3eLAn1V3RUcRG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EFF684-AC00-4A0C-9714-F428B5C62CA1}" v="10" dt="2024-01-24T15:26:52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0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>
          <a:extLst>
            <a:ext uri="{FF2B5EF4-FFF2-40B4-BE49-F238E27FC236}">
              <a16:creationId xmlns:a16="http://schemas.microsoft.com/office/drawing/2014/main" id="{1B8AE299-A202-A2C3-0109-32AFE45B7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>
            <a:extLst>
              <a:ext uri="{FF2B5EF4-FFF2-40B4-BE49-F238E27FC236}">
                <a16:creationId xmlns:a16="http://schemas.microsoft.com/office/drawing/2014/main" id="{2D896C72-0539-2971-2806-CF3CAC8AC0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3:notes">
            <a:extLst>
              <a:ext uri="{FF2B5EF4-FFF2-40B4-BE49-F238E27FC236}">
                <a16:creationId xmlns:a16="http://schemas.microsoft.com/office/drawing/2014/main" id="{B0A226B7-0278-CE44-CD7A-FCAD80B088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5482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>
          <a:extLst>
            <a:ext uri="{FF2B5EF4-FFF2-40B4-BE49-F238E27FC236}">
              <a16:creationId xmlns:a16="http://schemas.microsoft.com/office/drawing/2014/main" id="{DE410C79-8BA5-EB4A-99BA-A0BC505EA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>
            <a:extLst>
              <a:ext uri="{FF2B5EF4-FFF2-40B4-BE49-F238E27FC236}">
                <a16:creationId xmlns:a16="http://schemas.microsoft.com/office/drawing/2014/main" id="{1685F45C-625B-85BA-9AC7-C9DFFE48EC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3:notes">
            <a:extLst>
              <a:ext uri="{FF2B5EF4-FFF2-40B4-BE49-F238E27FC236}">
                <a16:creationId xmlns:a16="http://schemas.microsoft.com/office/drawing/2014/main" id="{3EAF2443-6448-813A-977F-502B6774D3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1825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>
          <a:extLst>
            <a:ext uri="{FF2B5EF4-FFF2-40B4-BE49-F238E27FC236}">
              <a16:creationId xmlns:a16="http://schemas.microsoft.com/office/drawing/2014/main" id="{D8D600FC-E453-BD14-263B-7C984B4CB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>
            <a:extLst>
              <a:ext uri="{FF2B5EF4-FFF2-40B4-BE49-F238E27FC236}">
                <a16:creationId xmlns:a16="http://schemas.microsoft.com/office/drawing/2014/main" id="{8FB5A986-2117-0B47-7E60-67C63E94B1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4:notes">
            <a:extLst>
              <a:ext uri="{FF2B5EF4-FFF2-40B4-BE49-F238E27FC236}">
                <a16:creationId xmlns:a16="http://schemas.microsoft.com/office/drawing/2014/main" id="{EA009E44-A3D6-8C78-5B9E-ED9BB4854F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964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909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fd0f66f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24fd0f66f3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24fd0f66f3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D685C6C5-8E74-25D7-7036-FC13244BD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fd0f66f3d_0_0:notes">
            <a:extLst>
              <a:ext uri="{FF2B5EF4-FFF2-40B4-BE49-F238E27FC236}">
                <a16:creationId xmlns:a16="http://schemas.microsoft.com/office/drawing/2014/main" id="{8A4AD8F3-F012-CD46-4B0D-9D0A6BFAD1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24fd0f66f3d_0_0:notes">
            <a:extLst>
              <a:ext uri="{FF2B5EF4-FFF2-40B4-BE49-F238E27FC236}">
                <a16:creationId xmlns:a16="http://schemas.microsoft.com/office/drawing/2014/main" id="{32569DA5-8108-AB9F-D396-E1497CD42B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24fd0f66f3d_0_0:notes">
            <a:extLst>
              <a:ext uri="{FF2B5EF4-FFF2-40B4-BE49-F238E27FC236}">
                <a16:creationId xmlns:a16="http://schemas.microsoft.com/office/drawing/2014/main" id="{433394A2-23C9-62CC-49AB-1A9C8D9CC2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08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iederik@greenbusinessclub.n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reenbusinessclub.nl/" TargetMode="External"/><Relationship Id="rId5" Type="http://schemas.openxmlformats.org/officeDocument/2006/relationships/hyperlink" Target="mailto:diederik@greenbusinessclub.nl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hyperlink" Target="http://www.gbckennisbank.nl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8658284" y="-1734319"/>
            <a:ext cx="5488171" cy="5488172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0189861" y="4580021"/>
            <a:ext cx="2868412" cy="2868412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497053" y="5731042"/>
            <a:ext cx="2253916" cy="2253916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8156968" y="3826042"/>
            <a:ext cx="1002632" cy="1002632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Shap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543" y="6173129"/>
            <a:ext cx="548983" cy="54898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962526" y="6278343"/>
            <a:ext cx="457200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 Business Club Nederland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636" y="63756"/>
            <a:ext cx="3005890" cy="142413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962525" y="2568700"/>
            <a:ext cx="7079100" cy="2708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err="1">
                <a:latin typeface="Century Gothic"/>
                <a:ea typeface="Century Gothic"/>
                <a:cs typeface="Century Gothic"/>
                <a:sym typeface="Century Gothic"/>
              </a:rPr>
              <a:t>Kennismaking</a:t>
            </a:r>
            <a:r>
              <a:rPr lang="en-GB" sz="2800" b="1" dirty="0">
                <a:latin typeface="Century Gothic"/>
                <a:ea typeface="Century Gothic"/>
                <a:cs typeface="Century Gothic"/>
                <a:sym typeface="Century Gothic"/>
              </a:rPr>
              <a:t> met Green Business Club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Century Gothic"/>
                <a:ea typeface="Century Gothic"/>
                <a:cs typeface="Century Gothic"/>
                <a:sym typeface="Century Gothic"/>
              </a:rPr>
              <a:t>Diederik Imfeld</a:t>
            </a:r>
            <a:br>
              <a:rPr lang="en-GB" sz="2000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000" dirty="0" err="1">
                <a:latin typeface="Century Gothic"/>
                <a:ea typeface="Century Gothic"/>
                <a:cs typeface="Century Gothic"/>
                <a:sym typeface="Century Gothic"/>
              </a:rPr>
              <a:t>Projectmanager</a:t>
            </a:r>
            <a:r>
              <a:rPr lang="en-GB" sz="2000" dirty="0">
                <a:latin typeface="Century Gothic"/>
                <a:ea typeface="Century Gothic"/>
                <a:cs typeface="Century Gothic"/>
                <a:sym typeface="Century Gothic"/>
              </a:rPr>
              <a:t> / </a:t>
            </a:r>
            <a:r>
              <a:rPr lang="en-GB" sz="2000" dirty="0" err="1">
                <a:latin typeface="Century Gothic"/>
                <a:ea typeface="Century Gothic"/>
                <a:cs typeface="Century Gothic"/>
                <a:sym typeface="Century Gothic"/>
              </a:rPr>
              <a:t>Kwartiermaker</a:t>
            </a:r>
            <a:endParaRPr lang="en-GB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Diederik@greenbusinessclub.nl</a:t>
            </a:r>
            <a:r>
              <a:rPr lang="en-GB" sz="20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>
          <a:extLst>
            <a:ext uri="{FF2B5EF4-FFF2-40B4-BE49-F238E27FC236}">
              <a16:creationId xmlns:a16="http://schemas.microsoft.com/office/drawing/2014/main" id="{DF0DC941-4EB6-4E09-04EA-550F357F4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">
            <a:extLst>
              <a:ext uri="{FF2B5EF4-FFF2-40B4-BE49-F238E27FC236}">
                <a16:creationId xmlns:a16="http://schemas.microsoft.com/office/drawing/2014/main" id="{8421976F-854B-BB3B-212A-5A49A35CEA21}"/>
              </a:ext>
            </a:extLst>
          </p:cNvPr>
          <p:cNvSpPr/>
          <p:nvPr/>
        </p:nvSpPr>
        <p:spPr>
          <a:xfrm>
            <a:off x="10077567" y="5616299"/>
            <a:ext cx="2868412" cy="2868412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">
            <a:extLst>
              <a:ext uri="{FF2B5EF4-FFF2-40B4-BE49-F238E27FC236}">
                <a16:creationId xmlns:a16="http://schemas.microsoft.com/office/drawing/2014/main" id="{E72E64DE-9EDF-AF19-233A-8480F23166A6}"/>
              </a:ext>
            </a:extLst>
          </p:cNvPr>
          <p:cNvSpPr/>
          <p:nvPr/>
        </p:nvSpPr>
        <p:spPr>
          <a:xfrm>
            <a:off x="9885953" y="4231106"/>
            <a:ext cx="1257744" cy="1257744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">
            <a:extLst>
              <a:ext uri="{FF2B5EF4-FFF2-40B4-BE49-F238E27FC236}">
                <a16:creationId xmlns:a16="http://schemas.microsoft.com/office/drawing/2014/main" id="{99F4BF50-E041-E61A-8694-3375B4F118CE}"/>
              </a:ext>
            </a:extLst>
          </p:cNvPr>
          <p:cNvSpPr/>
          <p:nvPr/>
        </p:nvSpPr>
        <p:spPr>
          <a:xfrm>
            <a:off x="11511773" y="3113952"/>
            <a:ext cx="630096" cy="630096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">
            <a:extLst>
              <a:ext uri="{FF2B5EF4-FFF2-40B4-BE49-F238E27FC236}">
                <a16:creationId xmlns:a16="http://schemas.microsoft.com/office/drawing/2014/main" id="{974822C5-D1CC-4B4B-0AAF-ED2F0E19F662}"/>
              </a:ext>
            </a:extLst>
          </p:cNvPr>
          <p:cNvSpPr/>
          <p:nvPr/>
        </p:nvSpPr>
        <p:spPr>
          <a:xfrm>
            <a:off x="10734740" y="2240548"/>
            <a:ext cx="383227" cy="383227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3">
            <a:extLst>
              <a:ext uri="{FF2B5EF4-FFF2-40B4-BE49-F238E27FC236}">
                <a16:creationId xmlns:a16="http://schemas.microsoft.com/office/drawing/2014/main" id="{8CAD4AC3-CC44-64AA-70AE-0446D414E7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7567" y="4446743"/>
            <a:ext cx="826450" cy="82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50;p29">
            <a:extLst>
              <a:ext uri="{FF2B5EF4-FFF2-40B4-BE49-F238E27FC236}">
                <a16:creationId xmlns:a16="http://schemas.microsoft.com/office/drawing/2014/main" id="{38EB196F-FAFB-C096-EA93-CB5223277166}"/>
              </a:ext>
            </a:extLst>
          </p:cNvPr>
          <p:cNvSpPr txBox="1"/>
          <p:nvPr/>
        </p:nvSpPr>
        <p:spPr>
          <a:xfrm>
            <a:off x="7132063" y="660790"/>
            <a:ext cx="4694758" cy="125774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375" tIns="60675" rIns="121375" bIns="60675" anchor="t" anchorCtr="0">
            <a:normAutofit/>
          </a:bodyPr>
          <a:lstStyle/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GBC Utrecht </a:t>
            </a:r>
            <a:r>
              <a:rPr lang="en-GB" sz="1600" b="1" dirty="0" err="1">
                <a:latin typeface="Century Gothic"/>
                <a:ea typeface="Century Gothic"/>
                <a:cs typeface="Century Gothic"/>
                <a:sym typeface="Century Gothic"/>
              </a:rPr>
              <a:t>Centraal</a:t>
            </a:r>
            <a:endParaRPr lang="en-GB" sz="16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endParaRPr lang="en-GB" sz="16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r>
              <a:rPr lang="en-GB" sz="1600" b="1" dirty="0" err="1">
                <a:latin typeface="Century Gothic"/>
                <a:ea typeface="Century Gothic"/>
                <a:cs typeface="Century Gothic"/>
                <a:sym typeface="Century Gothic"/>
              </a:rPr>
              <a:t>Opgericht</a:t>
            </a: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 in 2015</a:t>
            </a:r>
          </a:p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23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participanten</a:t>
            </a:r>
            <a:endParaRPr lang="en-GB" sz="16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Grote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programma’s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projecten</a:t>
            </a:r>
            <a:endParaRPr sz="1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F4D05BC-A882-2A7A-CCBD-25FA0F886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79" y="660790"/>
            <a:ext cx="5840050" cy="350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AC495CE-98CE-5609-D2B6-BF7EFCAB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12" y="2809696"/>
            <a:ext cx="5456823" cy="32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C76E4AA-2D69-8949-44A2-0D1A3B02E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29" y="3636497"/>
            <a:ext cx="5152042" cy="30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0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"/>
          <p:cNvSpPr/>
          <p:nvPr/>
        </p:nvSpPr>
        <p:spPr>
          <a:xfrm>
            <a:off x="10077567" y="5616299"/>
            <a:ext cx="2868412" cy="2868412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"/>
          <p:cNvSpPr/>
          <p:nvPr/>
        </p:nvSpPr>
        <p:spPr>
          <a:xfrm>
            <a:off x="9885953" y="4231106"/>
            <a:ext cx="1257744" cy="1257744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"/>
          <p:cNvSpPr/>
          <p:nvPr/>
        </p:nvSpPr>
        <p:spPr>
          <a:xfrm>
            <a:off x="11511773" y="3113952"/>
            <a:ext cx="630096" cy="630096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"/>
          <p:cNvSpPr/>
          <p:nvPr/>
        </p:nvSpPr>
        <p:spPr>
          <a:xfrm>
            <a:off x="10734740" y="2240548"/>
            <a:ext cx="383227" cy="383227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7567" y="4446743"/>
            <a:ext cx="826450" cy="82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Afbeelding met tekst, schermopname, menu, Brochure&#10;&#10;Automatisch gegenereerde beschrijving">
            <a:extLst>
              <a:ext uri="{FF2B5EF4-FFF2-40B4-BE49-F238E27FC236}">
                <a16:creationId xmlns:a16="http://schemas.microsoft.com/office/drawing/2014/main" id="{C33CD322-3867-952F-D8B3-8CE5EFAF6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62" y="1936955"/>
            <a:ext cx="8929166" cy="4748980"/>
          </a:xfrm>
          <a:prstGeom prst="rect">
            <a:avLst/>
          </a:prstGeom>
        </p:spPr>
      </p:pic>
      <p:sp>
        <p:nvSpPr>
          <p:cNvPr id="2" name="Google Shape;250;p29">
            <a:extLst>
              <a:ext uri="{FF2B5EF4-FFF2-40B4-BE49-F238E27FC236}">
                <a16:creationId xmlns:a16="http://schemas.microsoft.com/office/drawing/2014/main" id="{3C60F10A-30E9-2980-0E34-967DBDCE1727}"/>
              </a:ext>
            </a:extLst>
          </p:cNvPr>
          <p:cNvSpPr txBox="1"/>
          <p:nvPr/>
        </p:nvSpPr>
        <p:spPr>
          <a:xfrm>
            <a:off x="7132063" y="660790"/>
            <a:ext cx="4694758" cy="125774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375" tIns="60675" rIns="121375" bIns="60675" anchor="t" anchorCtr="0">
            <a:normAutofit/>
          </a:bodyPr>
          <a:lstStyle/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GBC Amsterdam </a:t>
            </a:r>
            <a:r>
              <a:rPr lang="en-GB" sz="1600" b="1" dirty="0" err="1">
                <a:latin typeface="Century Gothic"/>
                <a:ea typeface="Century Gothic"/>
                <a:cs typeface="Century Gothic"/>
                <a:sym typeface="Century Gothic"/>
              </a:rPr>
              <a:t>Sloterdijken</a:t>
            </a:r>
            <a:endParaRPr lang="en-GB" sz="16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endParaRPr lang="en-GB" sz="16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r>
              <a:rPr lang="en-GB" sz="1600" b="1" dirty="0" err="1">
                <a:latin typeface="Century Gothic"/>
                <a:ea typeface="Century Gothic"/>
                <a:cs typeface="Century Gothic"/>
                <a:sym typeface="Century Gothic"/>
              </a:rPr>
              <a:t>Opgericht</a:t>
            </a: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 in 2021</a:t>
            </a:r>
          </a:p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participanten</a:t>
            </a:r>
            <a:endParaRPr lang="en-GB" sz="16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Eerste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projecten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programma’s</a:t>
            </a:r>
            <a:endParaRPr sz="1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>
          <a:extLst>
            <a:ext uri="{FF2B5EF4-FFF2-40B4-BE49-F238E27FC236}">
              <a16:creationId xmlns:a16="http://schemas.microsoft.com/office/drawing/2014/main" id="{0665C731-2B19-68A3-4186-4DC7B92F3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">
            <a:extLst>
              <a:ext uri="{FF2B5EF4-FFF2-40B4-BE49-F238E27FC236}">
                <a16:creationId xmlns:a16="http://schemas.microsoft.com/office/drawing/2014/main" id="{39A115C7-30BF-F02A-F53D-7038543E22BA}"/>
              </a:ext>
            </a:extLst>
          </p:cNvPr>
          <p:cNvSpPr/>
          <p:nvPr/>
        </p:nvSpPr>
        <p:spPr>
          <a:xfrm>
            <a:off x="10077567" y="5616299"/>
            <a:ext cx="2868412" cy="2868412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">
            <a:extLst>
              <a:ext uri="{FF2B5EF4-FFF2-40B4-BE49-F238E27FC236}">
                <a16:creationId xmlns:a16="http://schemas.microsoft.com/office/drawing/2014/main" id="{8E546EB0-B8D2-0086-2C76-C389DC4B6A65}"/>
              </a:ext>
            </a:extLst>
          </p:cNvPr>
          <p:cNvSpPr/>
          <p:nvPr/>
        </p:nvSpPr>
        <p:spPr>
          <a:xfrm>
            <a:off x="9885953" y="4231106"/>
            <a:ext cx="1257744" cy="1257744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">
            <a:extLst>
              <a:ext uri="{FF2B5EF4-FFF2-40B4-BE49-F238E27FC236}">
                <a16:creationId xmlns:a16="http://schemas.microsoft.com/office/drawing/2014/main" id="{780E26F2-0BEE-71AB-2A44-92D0F751D16E}"/>
              </a:ext>
            </a:extLst>
          </p:cNvPr>
          <p:cNvSpPr/>
          <p:nvPr/>
        </p:nvSpPr>
        <p:spPr>
          <a:xfrm>
            <a:off x="11511773" y="3113952"/>
            <a:ext cx="630096" cy="630096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">
            <a:extLst>
              <a:ext uri="{FF2B5EF4-FFF2-40B4-BE49-F238E27FC236}">
                <a16:creationId xmlns:a16="http://schemas.microsoft.com/office/drawing/2014/main" id="{DC6BC5CD-75B2-DB40-79D8-5E56DC9F223D}"/>
              </a:ext>
            </a:extLst>
          </p:cNvPr>
          <p:cNvSpPr/>
          <p:nvPr/>
        </p:nvSpPr>
        <p:spPr>
          <a:xfrm>
            <a:off x="10734740" y="2240548"/>
            <a:ext cx="383227" cy="383227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3">
            <a:extLst>
              <a:ext uri="{FF2B5EF4-FFF2-40B4-BE49-F238E27FC236}">
                <a16:creationId xmlns:a16="http://schemas.microsoft.com/office/drawing/2014/main" id="{BF62AF92-D99A-BF5B-2B17-08FE80B9AB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7567" y="4446743"/>
            <a:ext cx="826450" cy="82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50;p29">
            <a:extLst>
              <a:ext uri="{FF2B5EF4-FFF2-40B4-BE49-F238E27FC236}">
                <a16:creationId xmlns:a16="http://schemas.microsoft.com/office/drawing/2014/main" id="{2DAF5F2B-BA2E-83CD-38D0-1541A123C5BC}"/>
              </a:ext>
            </a:extLst>
          </p:cNvPr>
          <p:cNvSpPr txBox="1"/>
          <p:nvPr/>
        </p:nvSpPr>
        <p:spPr>
          <a:xfrm>
            <a:off x="6813755" y="660790"/>
            <a:ext cx="5013066" cy="157975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375" tIns="60675" rIns="121375" bIns="60675" anchor="t" anchorCtr="0">
            <a:normAutofit/>
          </a:bodyPr>
          <a:lstStyle/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GBC </a:t>
            </a:r>
            <a:r>
              <a:rPr lang="en-GB" sz="1600" b="1" dirty="0" err="1">
                <a:latin typeface="Century Gothic"/>
                <a:ea typeface="Century Gothic"/>
                <a:cs typeface="Century Gothic"/>
                <a:sym typeface="Century Gothic"/>
              </a:rPr>
              <a:t>Zaanstad</a:t>
            </a:r>
            <a:endParaRPr lang="en-GB" sz="16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endParaRPr lang="en-GB" sz="16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r>
              <a:rPr lang="en-GB" sz="1600" b="1" dirty="0" err="1">
                <a:latin typeface="Century Gothic"/>
                <a:ea typeface="Century Gothic"/>
                <a:cs typeface="Century Gothic"/>
                <a:sym typeface="Century Gothic"/>
              </a:rPr>
              <a:t>Opgericht</a:t>
            </a: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 in 2018</a:t>
            </a:r>
          </a:p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22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participanten</a:t>
            </a:r>
            <a:endParaRPr lang="en-GB" sz="16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Meer</a:t>
            </a:r>
            <a:r>
              <a:rPr lang="en-GB" sz="1600" b="1" dirty="0" err="1">
                <a:latin typeface="Century Gothic"/>
                <a:ea typeface="Century Gothic"/>
                <a:cs typeface="Century Gothic"/>
                <a:sym typeface="Century Gothic"/>
              </a:rPr>
              <a:t>dere</a:t>
            </a:r>
            <a:r>
              <a:rPr lang="en-GB" sz="1600" b="1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dirty="0" err="1">
                <a:latin typeface="Century Gothic"/>
                <a:ea typeface="Century Gothic"/>
                <a:cs typeface="Century Gothic"/>
                <a:sym typeface="Century Gothic"/>
              </a:rPr>
              <a:t>bedrijventerreinen</a:t>
            </a:r>
            <a:endParaRPr lang="en-GB" sz="16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Grote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programma’s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zichtbare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projecten</a:t>
            </a:r>
            <a:endParaRPr sz="16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F4309C3-FE1C-7821-2BE0-409DBC52F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487" y="3377796"/>
            <a:ext cx="5152042" cy="30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DBF1ADB-87FA-C8BB-2B95-9FFA9031E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1" y="332857"/>
            <a:ext cx="5152043" cy="30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C23C334-E09E-4340-3671-7BBA5C41E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74" y="2533660"/>
            <a:ext cx="5790753" cy="34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19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>
          <a:extLst>
            <a:ext uri="{FF2B5EF4-FFF2-40B4-BE49-F238E27FC236}">
              <a16:creationId xmlns:a16="http://schemas.microsoft.com/office/drawing/2014/main" id="{D92944CF-DFF5-56E8-55B3-30ED3CF4C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>
            <a:extLst>
              <a:ext uri="{FF2B5EF4-FFF2-40B4-BE49-F238E27FC236}">
                <a16:creationId xmlns:a16="http://schemas.microsoft.com/office/drawing/2014/main" id="{3B3826EF-81D5-8D46-96AB-CB6131BEBB40}"/>
              </a:ext>
            </a:extLst>
          </p:cNvPr>
          <p:cNvSpPr/>
          <p:nvPr/>
        </p:nvSpPr>
        <p:spPr>
          <a:xfrm>
            <a:off x="-475743" y="4570438"/>
            <a:ext cx="3686560" cy="3686560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>
            <a:extLst>
              <a:ext uri="{FF2B5EF4-FFF2-40B4-BE49-F238E27FC236}">
                <a16:creationId xmlns:a16="http://schemas.microsoft.com/office/drawing/2014/main" id="{2815BB79-5110-49A3-82F1-F5DC20AAEFC1}"/>
              </a:ext>
            </a:extLst>
          </p:cNvPr>
          <p:cNvSpPr/>
          <p:nvPr/>
        </p:nvSpPr>
        <p:spPr>
          <a:xfrm>
            <a:off x="1299142" y="2649718"/>
            <a:ext cx="1755048" cy="1755048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>
            <a:extLst>
              <a:ext uri="{FF2B5EF4-FFF2-40B4-BE49-F238E27FC236}">
                <a16:creationId xmlns:a16="http://schemas.microsoft.com/office/drawing/2014/main" id="{0EA7533F-76AB-CB9A-4CFC-5DE2BF986BFE}"/>
              </a:ext>
            </a:extLst>
          </p:cNvPr>
          <p:cNvSpPr/>
          <p:nvPr/>
        </p:nvSpPr>
        <p:spPr>
          <a:xfrm>
            <a:off x="130155" y="1843618"/>
            <a:ext cx="1151802" cy="1151802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>
            <a:extLst>
              <a:ext uri="{FF2B5EF4-FFF2-40B4-BE49-F238E27FC236}">
                <a16:creationId xmlns:a16="http://schemas.microsoft.com/office/drawing/2014/main" id="{4792BA2E-ECAA-BA5C-EBE2-EFE6D0B51B19}"/>
              </a:ext>
            </a:extLst>
          </p:cNvPr>
          <p:cNvSpPr/>
          <p:nvPr/>
        </p:nvSpPr>
        <p:spPr>
          <a:xfrm>
            <a:off x="1628169" y="794084"/>
            <a:ext cx="832627" cy="832627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>
            <a:extLst>
              <a:ext uri="{FF2B5EF4-FFF2-40B4-BE49-F238E27FC236}">
                <a16:creationId xmlns:a16="http://schemas.microsoft.com/office/drawing/2014/main" id="{E00D3931-65C3-E721-BBAC-C2E4C169B9E4}"/>
              </a:ext>
            </a:extLst>
          </p:cNvPr>
          <p:cNvSpPr/>
          <p:nvPr/>
        </p:nvSpPr>
        <p:spPr>
          <a:xfrm>
            <a:off x="-256168" y="268600"/>
            <a:ext cx="995639" cy="995639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>
            <a:extLst>
              <a:ext uri="{FF2B5EF4-FFF2-40B4-BE49-F238E27FC236}">
                <a16:creationId xmlns:a16="http://schemas.microsoft.com/office/drawing/2014/main" id="{D71C42A9-75E8-EE17-DEBE-F93442248990}"/>
              </a:ext>
            </a:extLst>
          </p:cNvPr>
          <p:cNvSpPr txBox="1"/>
          <p:nvPr/>
        </p:nvSpPr>
        <p:spPr>
          <a:xfrm>
            <a:off x="4007796" y="1588290"/>
            <a:ext cx="80541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Eigenaarschap is essentieel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nl-NL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Duidelijke scope bepalen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nl-NL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Enthousiasme creëren en opgaves in kaart brengen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nl-NL" sz="24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nl-NL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Samenwerking faciliteren en aanjagen</a:t>
            </a:r>
          </a:p>
        </p:txBody>
      </p:sp>
      <p:sp>
        <p:nvSpPr>
          <p:cNvPr id="220" name="Google Shape;220;p4">
            <a:extLst>
              <a:ext uri="{FF2B5EF4-FFF2-40B4-BE49-F238E27FC236}">
                <a16:creationId xmlns:a16="http://schemas.microsoft.com/office/drawing/2014/main" id="{5E44E4B2-4CB0-946C-8DDF-5470A66F98B8}"/>
              </a:ext>
            </a:extLst>
          </p:cNvPr>
          <p:cNvSpPr txBox="1"/>
          <p:nvPr/>
        </p:nvSpPr>
        <p:spPr>
          <a:xfrm>
            <a:off x="3855395" y="687217"/>
            <a:ext cx="605060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GB" sz="2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GB" sz="2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Ervaringen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tips: </a:t>
            </a:r>
            <a:endParaRPr sz="10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4">
            <a:extLst>
              <a:ext uri="{FF2B5EF4-FFF2-40B4-BE49-F238E27FC236}">
                <a16:creationId xmlns:a16="http://schemas.microsoft.com/office/drawing/2014/main" id="{850AA558-1030-CCF8-CD73-212D964F5B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72386" b="-52598"/>
          <a:stretch/>
        </p:blipFill>
        <p:spPr>
          <a:xfrm>
            <a:off x="130155" y="5660951"/>
            <a:ext cx="724868" cy="769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">
            <a:extLst>
              <a:ext uri="{FF2B5EF4-FFF2-40B4-BE49-F238E27FC236}">
                <a16:creationId xmlns:a16="http://schemas.microsoft.com/office/drawing/2014/main" id="{F6680B58-85C0-7B60-7DE0-64829A9E40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2905"/>
          <a:stretch/>
        </p:blipFill>
        <p:spPr>
          <a:xfrm>
            <a:off x="855026" y="5582426"/>
            <a:ext cx="832626" cy="690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596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/>
          <p:nvPr/>
        </p:nvSpPr>
        <p:spPr>
          <a:xfrm>
            <a:off x="8739564" y="-1734319"/>
            <a:ext cx="5488171" cy="5488172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10189861" y="4580021"/>
            <a:ext cx="2868412" cy="2868412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6497053" y="5731042"/>
            <a:ext cx="2253916" cy="2253916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2"/>
          <p:cNvSpPr/>
          <p:nvPr/>
        </p:nvSpPr>
        <p:spPr>
          <a:xfrm>
            <a:off x="8156968" y="3826042"/>
            <a:ext cx="1002632" cy="1002632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p3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636" y="63756"/>
            <a:ext cx="3005890" cy="1424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4">
            <a:alphaModFix/>
          </a:blip>
          <a:srcRect l="21161" t="20540" r="24795" b="7841"/>
          <a:stretch/>
        </p:blipFill>
        <p:spPr>
          <a:xfrm>
            <a:off x="-262130" y="2022676"/>
            <a:ext cx="6589059" cy="491149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7" name="Google Shape;297;p32"/>
          <p:cNvSpPr txBox="1"/>
          <p:nvPr/>
        </p:nvSpPr>
        <p:spPr>
          <a:xfrm>
            <a:off x="5527040" y="690880"/>
            <a:ext cx="4305217" cy="171704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375" tIns="60675" rIns="121375" bIns="606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u="sng" dirty="0"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diederik</a:t>
            </a:r>
            <a:r>
              <a:rPr lang="en-GB" sz="180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@greenbusinessclub.nl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www.greenbusinessclub.nl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10400975" y="5423794"/>
            <a:ext cx="2868412" cy="2868412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1273588" y="3452029"/>
            <a:ext cx="1454258" cy="1454258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0808703" y="1798621"/>
            <a:ext cx="929770" cy="929770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56860"/>
          <a:stretch/>
        </p:blipFill>
        <p:spPr>
          <a:xfrm>
            <a:off x="162306" y="-164187"/>
            <a:ext cx="1342331" cy="1474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l="21161" t="20540" r="24795" b="7841"/>
          <a:stretch/>
        </p:blipFill>
        <p:spPr>
          <a:xfrm>
            <a:off x="-141770" y="1310016"/>
            <a:ext cx="6589059" cy="491149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6" name="Google Shape;106;p2" descr="http://www.greenbusinessclub.nl/uploads/images/NS(1)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2863" y="488052"/>
            <a:ext cx="424083" cy="233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 descr="https://attachments.office.net/owa/eline@greenbusinessclub.nl/service.svc/s/GetAttachmentThumbnail?id=AAMkAGVhNTdhZjYyLWMwYTEtNGVkYS04NjhkLWU1ZmQ3YmYzOTliMwBGAAAAAABuL8FA%2BNufS7JkL2AcHIL6BwCIRbES06V7TbTZHju4i66kAAAAAAEMAACIRbES06V7TbTZHju4i66kAAQt0wDpAAABEgAQAMcRhkpxSydIl5YGaoMaR0k%3D&amp;thumbnailType=2&amp;owa=outlook.office365.com&amp;scriptVer=2019090902.11&amp;X-OWA-CANARY=0Ucv_i7CrEKQAk7ZKoi_jWCdiVtVO9cYpqz-KZZ1TElfRblR0zTwUXn9i0g0epN7HJZ2Yd2TMzs.&amp;token=eyJhbGciOiJSUzI1NiIsImtpZCI6IjA2MDBGOUY2NzQ2MjA3MzdFNzM0MDRFMjg3QzQ1QTgxOENCN0NFQjgiLCJ4NXQiOiJCZ0Q1OW5SaUJ6Zm5OQVRpaDhSYWdZeTN6cmciLCJ0eXAiOiJKV1QifQ.eyJvcmlnaW4iOiJodHRwczovL291dGxvb2sub2ZmaWNlMzY1LmNvbSIsInZlciI6IkV4Y2hhbmdlLkNhbGxiYWNrLlYxIiwiYXBwY3R4c2VuZGVyIjoiT3dhRG93bmxvYWRAMGRmM2MyOTgtNWNjOC00NGMyLWE4Y2YtMGQzY2FlMmJjMWJmIiwiYXBwY3R4Ijoie1wibXNleGNocHJvdFwiOlwib3dhXCIsXCJwcmltYXJ5c2lkXCI6XCJTLTEtNS0yMS0xNzg3NTUxMTE1LTEzMzIyMTY0NDctNDAwMjQ5MTc0NS03NTA1MjUyXCIsXCJwdWlkXCI6XCIxMTUzOTA2NjYwODMxNjg0ODM1XCIsXCJvaWRcIjpcImNlMTczNWZkLTcxZTItNGY1ZC05MzZmLTJiZTBiNmU3YTc2YlwiLFwic2NvcGVcIjpcIk93YURvd25sb2FkXCJ9IiwibmJmIjoxNTY4NzE0MDg2LCJleHAiOjE1Njg3MTQ2ODYsImlzcyI6IjAwMDAwMDAyLTAwMDAtMGZmMS1jZTAwLTAwMDAwMDAwMDAwMEAwZGYzYzI5OC01Y2M4LTQ0YzItYThjZi0wZDNjYWUyYmMxYmYiLCJhdWQiOiIwMDAwMDAwMi0wMDAwLTBmZjEtY2UwMC0wMDAwMDAwMDAwMDAvYXR0YWNobWVudHMub2ZmaWNlLm5ldEAwZGYzYzI5OC01Y2M4LTQ0YzItYThjZi0wZDNjYWUyYmMxYmYifQ.J0-xbMSHDA5lSqhHgmrdFwq0YjzMkvN08mNY-EaS-axHrg9s7DXV-tAuMzo0lYGBYIUaXLqvbo5Hajfm1vg_bMoL4O2y4sKyx5EUssNxprJBKZRrbu79yR-Xk_QDJ9A5eyqpih9nmU5lBkasMOLr24n1qDFQDTCMVhVfm-NpbozJG2BB8JmGhsfFzXa7xtRS9CuAx8WUDrPLajH9S_YivAu-cvKkpMSL2s1URwse8dN3ZrWnwKjslOcp3GLEdfzQD-nHEwoZVXW4LRI2qWpp6ly_jIf5hHgBsNZb4UtZuBDmndAr6EMUZLRs2_Q6Tv6m5jJaL_W6qOqtBSOE-68Kxw&amp;animation=tru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00748" y="342302"/>
            <a:ext cx="463335" cy="463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http://greenbusinessclub.nl/landelijk/wp-content/uploads/sites/4/2019/12/LYRECO_LOGOTYPE_TAGLINE_RVB-800x480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88135" y="397960"/>
            <a:ext cx="669549" cy="40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 descr="http://greenbusinessclub.nl/landelijk/wp-content/uploads/sites/4/2020/01/Renewi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95069" y="375873"/>
            <a:ext cx="644175" cy="38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064083" y="352329"/>
            <a:ext cx="722739" cy="433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ISS Logo Vector (.EPS) Free Downloa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22162" y="472457"/>
            <a:ext cx="205740" cy="205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COMPASS GROUP CLOSES MORE THAN HALF OF ITS BUSINESSES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556245" y="379555"/>
            <a:ext cx="608965" cy="3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12">
            <a:alphaModFix/>
          </a:blip>
          <a:srcRect l="13941" t="-3913" r="18419"/>
          <a:stretch/>
        </p:blipFill>
        <p:spPr>
          <a:xfrm>
            <a:off x="9354119" y="367739"/>
            <a:ext cx="466899" cy="430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13">
            <a:alphaModFix/>
          </a:blip>
          <a:srcRect t="12410" r="9937"/>
          <a:stretch/>
        </p:blipFill>
        <p:spPr>
          <a:xfrm>
            <a:off x="5182122" y="355847"/>
            <a:ext cx="801381" cy="38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 descr="City Hub - Slim magazijn voor zakelijke opslag en groene stadsdistributi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093886" y="404487"/>
            <a:ext cx="483924" cy="32497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5679900" y="3859855"/>
            <a:ext cx="4521600" cy="2433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375" tIns="60675" rIns="121375" bIns="60675" anchor="t" anchorCtr="0">
            <a:normAutofit/>
          </a:bodyPr>
          <a:lstStyle/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GB" sz="2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16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kern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3278" marR="0" lvl="1" indent="-17109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Ondernemers zelf aan het roer: eigenaarschap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3278" marR="0" lvl="1" indent="-17109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Overheid faciliteert/doet mee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3278" marR="0" lvl="1" indent="-17109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Continuïteit door programmamanager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3278" marR="0" lvl="1" indent="-17109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Integraal en combi grote &amp; kleinere projecten </a:t>
            </a:r>
            <a:endParaRPr sz="27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5983510" y="1126901"/>
            <a:ext cx="5506800" cy="25632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375" tIns="60675" rIns="121375" bIns="60675" anchor="t" anchorCtr="0">
            <a:normAutofit/>
          </a:bodyPr>
          <a:lstStyle/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 Business Club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3278" marR="0" lvl="1" indent="-17109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lokale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zelfstandige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stichtingen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3278" marR="0" lvl="1" indent="-17109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ondersteunend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landelijk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platform: GBC NL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3278" marR="0" lvl="1" indent="-17109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 partners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verbonden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aan GBC NL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3278" marR="0" lvl="1" indent="-17109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Onafhankelijk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winstoogmerk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3278" marR="0" lvl="1" indent="-17109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± </a:t>
            </a:r>
            <a:r>
              <a:rPr lang="en-GB" sz="1600" dirty="0">
                <a:latin typeface="Century Gothic"/>
                <a:ea typeface="Century Gothic"/>
                <a:cs typeface="Century Gothic"/>
                <a:sym typeface="Century Gothic"/>
              </a:rPr>
              <a:t>400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participanten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lokaal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verbonden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3278" marR="0" lvl="1" indent="-17109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DOEN met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GB" sz="1600" b="0" i="0" u="sng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www.gbckennisbank.nl</a:t>
            </a:r>
            <a:r>
              <a:rPr lang="en-GB" sz="21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2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0" name="Google Shape;120;p2" descr="MAAS International BV | LinkedIn"/>
          <p:cNvPicPr preferRelativeResize="0"/>
          <p:nvPr/>
        </p:nvPicPr>
        <p:blipFill rotWithShape="1">
          <a:blip r:embed="rId16">
            <a:alphaModFix/>
          </a:blip>
          <a:srcRect t="31824" r="-16935" b="16719"/>
          <a:stretch/>
        </p:blipFill>
        <p:spPr>
          <a:xfrm>
            <a:off x="9930568" y="481481"/>
            <a:ext cx="560630" cy="234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/>
          <p:nvPr/>
        </p:nvSpPr>
        <p:spPr>
          <a:xfrm>
            <a:off x="-475743" y="4570438"/>
            <a:ext cx="3686560" cy="3686560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1299142" y="2649718"/>
            <a:ext cx="1755048" cy="1755048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130155" y="1843618"/>
            <a:ext cx="1151802" cy="1151802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1628169" y="794084"/>
            <a:ext cx="832627" cy="832627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-256168" y="268600"/>
            <a:ext cx="995639" cy="995639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 txBox="1"/>
          <p:nvPr/>
        </p:nvSpPr>
        <p:spPr>
          <a:xfrm>
            <a:off x="4007796" y="1588290"/>
            <a:ext cx="80541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GB"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Oprichten</a:t>
            </a:r>
            <a:br>
              <a:rPr lang="en-GB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Beheer</a:t>
            </a:r>
            <a:br>
              <a:rPr lang="en-GB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Kennisdeling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&amp;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impact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helpen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vergroten</a:t>
            </a: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4"/>
          <p:cNvSpPr txBox="1"/>
          <p:nvPr/>
        </p:nvSpPr>
        <p:spPr>
          <a:xfrm>
            <a:off x="3855395" y="687217"/>
            <a:ext cx="605060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GB" sz="2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en-GB" sz="2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  Business Club Nederland: </a:t>
            </a:r>
            <a:endParaRPr sz="10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4"/>
          <p:cNvPicPr preferRelativeResize="0"/>
          <p:nvPr/>
        </p:nvPicPr>
        <p:blipFill rotWithShape="1">
          <a:blip r:embed="rId3">
            <a:alphaModFix/>
          </a:blip>
          <a:srcRect r="72386" b="-52598"/>
          <a:stretch/>
        </p:blipFill>
        <p:spPr>
          <a:xfrm>
            <a:off x="130155" y="5660951"/>
            <a:ext cx="724868" cy="769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"/>
          <p:cNvPicPr preferRelativeResize="0"/>
          <p:nvPr/>
        </p:nvPicPr>
        <p:blipFill rotWithShape="1">
          <a:blip r:embed="rId4">
            <a:alphaModFix/>
          </a:blip>
          <a:srcRect l="42905"/>
          <a:stretch/>
        </p:blipFill>
        <p:spPr>
          <a:xfrm>
            <a:off x="855026" y="5582426"/>
            <a:ext cx="832626" cy="69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/>
          <p:nvPr/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228118" marR="0" lvl="0" indent="-587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118" marR="0" lvl="0" indent="-58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838200" y="383717"/>
            <a:ext cx="105156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Tools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29"/>
          <p:cNvPicPr preferRelativeResize="0"/>
          <p:nvPr/>
        </p:nvPicPr>
        <p:blipFill rotWithShape="1">
          <a:blip r:embed="rId3">
            <a:alphaModFix/>
          </a:blip>
          <a:srcRect l="1176" t="3423" r="1174" b="5200"/>
          <a:stretch/>
        </p:blipFill>
        <p:spPr>
          <a:xfrm>
            <a:off x="5615948" y="-27384"/>
            <a:ext cx="7426537" cy="390905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7" name="Google Shape;247;p29" descr="Impact Award – Braind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0208" y="4203629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 descr="Impact Award – Braind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6728" y="4263708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9"/>
          <p:cNvPicPr preferRelativeResize="0"/>
          <p:nvPr/>
        </p:nvPicPr>
        <p:blipFill rotWithShape="1">
          <a:blip r:embed="rId6">
            <a:alphaModFix/>
          </a:blip>
          <a:srcRect t="10028" b="9975"/>
          <a:stretch/>
        </p:blipFill>
        <p:spPr>
          <a:xfrm>
            <a:off x="0" y="3240087"/>
            <a:ext cx="8040208" cy="361791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0" name="Google Shape;250;p29"/>
          <p:cNvSpPr txBox="1"/>
          <p:nvPr/>
        </p:nvSpPr>
        <p:spPr>
          <a:xfrm>
            <a:off x="276325" y="1157000"/>
            <a:ext cx="5087100" cy="18588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375" tIns="60675" rIns="121375" bIns="60675" anchor="t" anchorCtr="0">
            <a:normAutofit fontScale="55000" lnSpcReduction="20000"/>
          </a:bodyPr>
          <a:lstStyle/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br>
              <a:rPr lang="en-GB" sz="35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35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GBC </a:t>
            </a:r>
            <a:r>
              <a:rPr lang="en-GB" sz="35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Kennisbank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projecten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zijn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makkelijk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vindbaar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deelbaar</a:t>
            </a:r>
            <a:endParaRPr sz="35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5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endParaRPr sz="35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4286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7142"/>
              <a:buFont typeface="Arial"/>
              <a:buNone/>
            </a:pPr>
            <a:r>
              <a:rPr lang="en-GB" sz="35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GBC Dashboard: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elk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jaar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wordt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voortgang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bijgehouden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op de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thema’s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energie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afval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35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500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mobiliteit</a:t>
            </a:r>
            <a:endParaRPr sz="27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 txBox="1"/>
          <p:nvPr/>
        </p:nvSpPr>
        <p:spPr>
          <a:xfrm>
            <a:off x="838200" y="1797003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228118" marR="0" lvl="0" indent="-5876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118" marR="0" lvl="0" indent="-58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838200" y="1133626"/>
            <a:ext cx="6031541" cy="4590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228118" marR="0" lvl="0" indent="-22811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lang="en-GB" sz="1867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Safari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118" marR="0" lvl="0" indent="-2281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lang="en-GB" sz="1867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Bestuursdiner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118" marR="0" lvl="0" indent="-2281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lang="en-GB" sz="1867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Programmamanagersoverleggen</a:t>
            </a:r>
            <a:endParaRPr sz="1867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118" marR="0" lvl="0" indent="-2281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lang="en-GB" sz="1867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Kennissessies landelijk</a:t>
            </a:r>
            <a:br>
              <a:rPr lang="en-GB" sz="1867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67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118" marR="0" lvl="0" indent="-1095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118" marR="0" lvl="0" indent="-58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118" marR="0" lvl="0" indent="-58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838200" y="383717"/>
            <a:ext cx="10515600" cy="54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Landelijke contactmomenten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30" descr="http://greenbusinessclub.nl/landelijk/wp-content/uploads/sites/4/2019/07/CK2A1425-800x48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0096" y="3239075"/>
            <a:ext cx="6031541" cy="361892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9" name="Google Shape;269;p30" descr="a group of people posing for a pic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6565" y="2948947"/>
            <a:ext cx="3923531" cy="390905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0" name="Google Shape;270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91800" y="-206011"/>
            <a:ext cx="4846683" cy="363501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1" name="Google Shape;271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63859" y="3037275"/>
            <a:ext cx="3923531" cy="294264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p30"/>
          <p:cNvPicPr preferRelativeResize="0"/>
          <p:nvPr/>
        </p:nvPicPr>
        <p:blipFill rotWithShape="1">
          <a:blip r:embed="rId7">
            <a:alphaModFix/>
          </a:blip>
          <a:srcRect l="2647" t="37276" r="154" b="21345"/>
          <a:stretch/>
        </p:blipFill>
        <p:spPr>
          <a:xfrm>
            <a:off x="5891611" y="2374796"/>
            <a:ext cx="2846584" cy="215727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/>
          <p:nvPr/>
        </p:nvSpPr>
        <p:spPr>
          <a:xfrm>
            <a:off x="838200" y="1068355"/>
            <a:ext cx="6987900" cy="45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228117" marR="0" lvl="0" indent="-22811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lang="en-GB" sz="18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Symposia: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0303" marR="0" lvl="1" indent="-22811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67"/>
              <a:buFont typeface="Arial"/>
              <a:buChar char="•"/>
            </a:pPr>
            <a:r>
              <a:rPr lang="en-GB" sz="15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2020: Zero Waste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0303" marR="0" lvl="1" indent="-22811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67"/>
              <a:buFont typeface="Arial"/>
              <a:buChar char="•"/>
            </a:pPr>
            <a:r>
              <a:rPr lang="en-GB" sz="15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2022: </a:t>
            </a:r>
            <a:r>
              <a:rPr lang="en-GB" sz="1567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Energieneutrale</a:t>
            </a:r>
            <a:r>
              <a:rPr lang="en-GB" sz="15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67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gebieden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0302" marR="0" lvl="1" indent="-22811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67"/>
              <a:buFont typeface="Arial"/>
              <a:buChar char="•"/>
            </a:pPr>
            <a:r>
              <a:rPr lang="en-GB" sz="15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2023: </a:t>
            </a:r>
            <a:r>
              <a:rPr lang="en-GB" sz="1567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Klimaatadaptie</a:t>
            </a:r>
            <a:r>
              <a:rPr lang="en-GB" sz="15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sz="1567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70303" marR="0" lvl="1" indent="-22811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67"/>
              <a:buFont typeface="Century Gothic"/>
              <a:buChar char="•"/>
            </a:pPr>
            <a:r>
              <a:rPr lang="en-GB" sz="1567" dirty="0">
                <a:latin typeface="Century Gothic"/>
                <a:ea typeface="Century Gothic"/>
                <a:cs typeface="Century Gothic"/>
                <a:sym typeface="Century Gothic"/>
              </a:rPr>
              <a:t>2024: </a:t>
            </a:r>
            <a:r>
              <a:rPr lang="en-GB" sz="1567" dirty="0" err="1">
                <a:latin typeface="Century Gothic"/>
                <a:ea typeface="Century Gothic"/>
                <a:cs typeface="Century Gothic"/>
                <a:sym typeface="Century Gothic"/>
              </a:rPr>
              <a:t>Voedseltransitie</a:t>
            </a:r>
            <a:br>
              <a:rPr lang="en-GB" sz="1567" dirty="0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567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118" marR="0" lvl="0" indent="-2281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lang="en-GB" sz="1867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Circulair</a:t>
            </a:r>
            <a:r>
              <a:rPr lang="en-GB" sz="18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67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inkopen</a:t>
            </a:r>
            <a:r>
              <a:rPr lang="en-GB" sz="18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accelerator</a:t>
            </a:r>
            <a:br>
              <a:rPr lang="en-GB" sz="18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118" marR="0" lvl="0" indent="-2281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lang="en-GB" sz="1867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Projectondersteuning</a:t>
            </a:r>
            <a:r>
              <a:rPr lang="en-GB" sz="18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0303" marR="0" lvl="1" indent="-22811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67"/>
              <a:buFont typeface="Arial"/>
              <a:buChar char="•"/>
            </a:pPr>
            <a:r>
              <a:rPr lang="en-GB" sz="15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Zero Waste </a:t>
            </a:r>
            <a:r>
              <a:rPr lang="en-GB" sz="1567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i.s.m</a:t>
            </a:r>
            <a:r>
              <a:rPr lang="en-GB" sz="15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Rijkswaterstaat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0303" marR="0" lvl="1" indent="-22811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67"/>
              <a:buFont typeface="Arial"/>
              <a:buChar char="•"/>
            </a:pPr>
            <a:r>
              <a:rPr lang="en-GB" sz="1567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Versneld</a:t>
            </a:r>
            <a:r>
              <a:rPr lang="en-GB" sz="15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67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energie</a:t>
            </a:r>
            <a:r>
              <a:rPr lang="en-GB" sz="15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567" b="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besparen</a:t>
            </a:r>
            <a:br>
              <a:rPr lang="en-GB" sz="1567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667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118" marR="0" lvl="0" indent="-587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67"/>
              <a:buFont typeface="Arial"/>
              <a:buNone/>
            </a:pPr>
            <a:endParaRPr sz="2667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1"/>
          <p:cNvSpPr txBox="1"/>
          <p:nvPr/>
        </p:nvSpPr>
        <p:spPr>
          <a:xfrm>
            <a:off x="838200" y="383717"/>
            <a:ext cx="10515600" cy="549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GBC DoeTank</a:t>
            </a: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31" descr="https://pbs.twimg.com/media/D0zbXOzWsAAs-bz.jpg:lar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0196" y="-123394"/>
            <a:ext cx="4139856" cy="240952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/>
          <p:nvPr/>
        </p:nvSpPr>
        <p:spPr>
          <a:xfrm>
            <a:off x="-475743" y="4570438"/>
            <a:ext cx="3686560" cy="3686560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31"/>
          <p:cNvPicPr preferRelativeResize="0"/>
          <p:nvPr/>
        </p:nvPicPr>
        <p:blipFill rotWithShape="1">
          <a:blip r:embed="rId4">
            <a:alphaModFix/>
          </a:blip>
          <a:srcRect r="72386" b="-52598"/>
          <a:stretch/>
        </p:blipFill>
        <p:spPr>
          <a:xfrm>
            <a:off x="130155" y="5660951"/>
            <a:ext cx="724868" cy="769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1"/>
          <p:cNvPicPr preferRelativeResize="0"/>
          <p:nvPr/>
        </p:nvPicPr>
        <p:blipFill rotWithShape="1">
          <a:blip r:embed="rId5">
            <a:alphaModFix/>
          </a:blip>
          <a:srcRect l="42905"/>
          <a:stretch/>
        </p:blipFill>
        <p:spPr>
          <a:xfrm>
            <a:off x="855026" y="5582426"/>
            <a:ext cx="832626" cy="69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1"/>
          <p:cNvPicPr preferRelativeResize="0"/>
          <p:nvPr/>
        </p:nvPicPr>
        <p:blipFill rotWithShape="1">
          <a:blip r:embed="rId6">
            <a:alphaModFix/>
          </a:blip>
          <a:srcRect l="19485" t="31371" r="41103" b="28757"/>
          <a:stretch/>
        </p:blipFill>
        <p:spPr>
          <a:xfrm>
            <a:off x="8183684" y="4528568"/>
            <a:ext cx="4199184" cy="2389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83684" y="2232283"/>
            <a:ext cx="4090422" cy="229628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/>
          <p:nvPr/>
        </p:nvSpPr>
        <p:spPr>
          <a:xfrm>
            <a:off x="-475743" y="4570438"/>
            <a:ext cx="3686560" cy="3686560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"/>
          <p:cNvSpPr/>
          <p:nvPr/>
        </p:nvSpPr>
        <p:spPr>
          <a:xfrm>
            <a:off x="1299142" y="2649718"/>
            <a:ext cx="1755048" cy="1755048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"/>
          <p:cNvSpPr/>
          <p:nvPr/>
        </p:nvSpPr>
        <p:spPr>
          <a:xfrm>
            <a:off x="130155" y="1843618"/>
            <a:ext cx="1151802" cy="1151802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"/>
          <p:cNvSpPr/>
          <p:nvPr/>
        </p:nvSpPr>
        <p:spPr>
          <a:xfrm>
            <a:off x="1628169" y="794084"/>
            <a:ext cx="832627" cy="832627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-256168" y="268600"/>
            <a:ext cx="995639" cy="995639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 txBox="1"/>
          <p:nvPr/>
        </p:nvSpPr>
        <p:spPr>
          <a:xfrm>
            <a:off x="3855394" y="687217"/>
            <a:ext cx="757952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Oprichting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b="1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lokale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GBC</a:t>
            </a:r>
            <a:endParaRPr sz="10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4"/>
          <p:cNvPicPr preferRelativeResize="0"/>
          <p:nvPr/>
        </p:nvPicPr>
        <p:blipFill rotWithShape="1">
          <a:blip r:embed="rId3">
            <a:alphaModFix/>
          </a:blip>
          <a:srcRect r="72386" b="-52598"/>
          <a:stretch/>
        </p:blipFill>
        <p:spPr>
          <a:xfrm>
            <a:off x="130155" y="5660951"/>
            <a:ext cx="724868" cy="769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"/>
          <p:cNvPicPr preferRelativeResize="0"/>
          <p:nvPr/>
        </p:nvPicPr>
        <p:blipFill rotWithShape="1">
          <a:blip r:embed="rId4">
            <a:alphaModFix/>
          </a:blip>
          <a:srcRect l="42905"/>
          <a:stretch/>
        </p:blipFill>
        <p:spPr>
          <a:xfrm>
            <a:off x="855026" y="5582426"/>
            <a:ext cx="832626" cy="69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7C44913-ED7F-6A6B-2184-A81B8E107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3" y="1258843"/>
            <a:ext cx="8007416" cy="55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84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fd0f66f3d_0_0"/>
          <p:cNvSpPr/>
          <p:nvPr/>
        </p:nvSpPr>
        <p:spPr>
          <a:xfrm>
            <a:off x="8658284" y="-1734319"/>
            <a:ext cx="5488200" cy="5488200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4fd0f66f3d_0_0"/>
          <p:cNvSpPr/>
          <p:nvPr/>
        </p:nvSpPr>
        <p:spPr>
          <a:xfrm>
            <a:off x="10149480" y="4608015"/>
            <a:ext cx="2868300" cy="2868300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4fd0f66f3d_0_0"/>
          <p:cNvSpPr/>
          <p:nvPr/>
        </p:nvSpPr>
        <p:spPr>
          <a:xfrm>
            <a:off x="6497053" y="5731042"/>
            <a:ext cx="2253900" cy="2253900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4fd0f66f3d_0_0"/>
          <p:cNvSpPr/>
          <p:nvPr/>
        </p:nvSpPr>
        <p:spPr>
          <a:xfrm>
            <a:off x="8156968" y="3826042"/>
            <a:ext cx="1002600" cy="1002600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24fd0f66f3d_0_0" descr="Shap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543" y="6173129"/>
            <a:ext cx="548983" cy="54898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4fd0f66f3d_0_0"/>
          <p:cNvSpPr txBox="1"/>
          <p:nvPr/>
        </p:nvSpPr>
        <p:spPr>
          <a:xfrm>
            <a:off x="962526" y="6278343"/>
            <a:ext cx="457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 Business Club Nederland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g24fd0f66f3d_0_0" descr="A picture containing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636" y="63756"/>
            <a:ext cx="3005889" cy="1424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4fd0f66f3d_0_0"/>
          <p:cNvSpPr txBox="1"/>
          <p:nvPr/>
        </p:nvSpPr>
        <p:spPr>
          <a:xfrm>
            <a:off x="413543" y="2299498"/>
            <a:ext cx="10971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25" tIns="60700" rIns="121425" bIns="60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Kantoorgebieden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2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r>
              <a:rPr lang="en-GB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2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bedrijventerreinen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7E649-2DAD-6C91-7CD7-F8B3F4013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291" y="3429000"/>
            <a:ext cx="4350423" cy="261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BBB50C6-0858-EB1B-888D-FC4718823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3" y="3429000"/>
            <a:ext cx="4323687" cy="25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>
          <a:extLst>
            <a:ext uri="{FF2B5EF4-FFF2-40B4-BE49-F238E27FC236}">
              <a16:creationId xmlns:a16="http://schemas.microsoft.com/office/drawing/2014/main" id="{DB79FC7B-E40D-575B-7962-4604B7F2B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fd0f66f3d_0_0">
            <a:extLst>
              <a:ext uri="{FF2B5EF4-FFF2-40B4-BE49-F238E27FC236}">
                <a16:creationId xmlns:a16="http://schemas.microsoft.com/office/drawing/2014/main" id="{A819982D-ED0F-7873-5E32-619B8E41AF27}"/>
              </a:ext>
            </a:extLst>
          </p:cNvPr>
          <p:cNvSpPr/>
          <p:nvPr/>
        </p:nvSpPr>
        <p:spPr>
          <a:xfrm>
            <a:off x="8658284" y="-1734319"/>
            <a:ext cx="5488200" cy="5488200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4fd0f66f3d_0_0">
            <a:extLst>
              <a:ext uri="{FF2B5EF4-FFF2-40B4-BE49-F238E27FC236}">
                <a16:creationId xmlns:a16="http://schemas.microsoft.com/office/drawing/2014/main" id="{3A522EF3-5FB5-F595-A960-DA43D92D49DE}"/>
              </a:ext>
            </a:extLst>
          </p:cNvPr>
          <p:cNvSpPr/>
          <p:nvPr/>
        </p:nvSpPr>
        <p:spPr>
          <a:xfrm>
            <a:off x="10189861" y="4580021"/>
            <a:ext cx="2868300" cy="2868300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4fd0f66f3d_0_0">
            <a:extLst>
              <a:ext uri="{FF2B5EF4-FFF2-40B4-BE49-F238E27FC236}">
                <a16:creationId xmlns:a16="http://schemas.microsoft.com/office/drawing/2014/main" id="{10D26210-7E89-4490-6038-AA93CB212F2D}"/>
              </a:ext>
            </a:extLst>
          </p:cNvPr>
          <p:cNvSpPr/>
          <p:nvPr/>
        </p:nvSpPr>
        <p:spPr>
          <a:xfrm>
            <a:off x="6497053" y="5731042"/>
            <a:ext cx="2253900" cy="2253900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4fd0f66f3d_0_0">
            <a:extLst>
              <a:ext uri="{FF2B5EF4-FFF2-40B4-BE49-F238E27FC236}">
                <a16:creationId xmlns:a16="http://schemas.microsoft.com/office/drawing/2014/main" id="{8CF9A64F-FA81-E63C-18CB-25CCA1A6D580}"/>
              </a:ext>
            </a:extLst>
          </p:cNvPr>
          <p:cNvSpPr/>
          <p:nvPr/>
        </p:nvSpPr>
        <p:spPr>
          <a:xfrm>
            <a:off x="8156968" y="3826042"/>
            <a:ext cx="1002600" cy="1002600"/>
          </a:xfrm>
          <a:prstGeom prst="ellipse">
            <a:avLst/>
          </a:prstGeom>
          <a:solidFill>
            <a:srgbClr val="00C9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g24fd0f66f3d_0_0" descr="Shape&#10;&#10;Description automatically generated with low confidence">
            <a:extLst>
              <a:ext uri="{FF2B5EF4-FFF2-40B4-BE49-F238E27FC236}">
                <a16:creationId xmlns:a16="http://schemas.microsoft.com/office/drawing/2014/main" id="{812A88A6-2D1A-2105-604C-DB0135BB0D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543" y="6173129"/>
            <a:ext cx="548983" cy="54898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24fd0f66f3d_0_0">
            <a:extLst>
              <a:ext uri="{FF2B5EF4-FFF2-40B4-BE49-F238E27FC236}">
                <a16:creationId xmlns:a16="http://schemas.microsoft.com/office/drawing/2014/main" id="{C5D9C1E6-E430-ACC4-4C15-66AFA04382A8}"/>
              </a:ext>
            </a:extLst>
          </p:cNvPr>
          <p:cNvSpPr txBox="1"/>
          <p:nvPr/>
        </p:nvSpPr>
        <p:spPr>
          <a:xfrm>
            <a:off x="962526" y="6278343"/>
            <a:ext cx="4572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 Business Club Nederland</a:t>
            </a: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2" name="Google Shape;132;g24fd0f66f3d_0_0" descr="A picture containing text&#10;&#10;Description automatically generated">
            <a:extLst>
              <a:ext uri="{FF2B5EF4-FFF2-40B4-BE49-F238E27FC236}">
                <a16:creationId xmlns:a16="http://schemas.microsoft.com/office/drawing/2014/main" id="{F56D1798-38E7-2FC0-54EB-66149112CAB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636" y="63756"/>
            <a:ext cx="3005889" cy="1424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4fd0f66f3d_0_0">
            <a:extLst>
              <a:ext uri="{FF2B5EF4-FFF2-40B4-BE49-F238E27FC236}">
                <a16:creationId xmlns:a16="http://schemas.microsoft.com/office/drawing/2014/main" id="{05BC091A-5F72-741B-2746-549D6D80D757}"/>
              </a:ext>
            </a:extLst>
          </p:cNvPr>
          <p:cNvSpPr txBox="1"/>
          <p:nvPr/>
        </p:nvSpPr>
        <p:spPr>
          <a:xfrm>
            <a:off x="242636" y="2691063"/>
            <a:ext cx="11949364" cy="23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25" tIns="60700" rIns="121425" bIns="60700" anchor="ctr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Voorbeelden</a:t>
            </a:r>
            <a:endParaRPr lang="en-GB" sz="32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32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 Business Club Utrecht </a:t>
            </a:r>
            <a:r>
              <a:rPr lang="en-GB" sz="320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Centraal</a:t>
            </a:r>
            <a:r>
              <a:rPr lang="en-GB" sz="32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GB" sz="320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kantooromgeving</a:t>
            </a:r>
            <a:r>
              <a:rPr lang="en-GB" sz="32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 Business Club Amsterdam </a:t>
            </a:r>
            <a:r>
              <a:rPr lang="en-GB" sz="3200" i="0" u="none" strike="noStrike" cap="none" dirty="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Sloterdijken</a:t>
            </a:r>
            <a:endParaRPr lang="en-GB" sz="320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dirty="0">
                <a:latin typeface="Century Gothic"/>
                <a:ea typeface="Century Gothic"/>
                <a:cs typeface="Century Gothic"/>
                <a:sym typeface="Century Gothic"/>
              </a:rPr>
              <a:t>Green Business Club </a:t>
            </a:r>
            <a:r>
              <a:rPr lang="en-GB" sz="3200" dirty="0" err="1">
                <a:latin typeface="Century Gothic"/>
                <a:ea typeface="Century Gothic"/>
                <a:cs typeface="Century Gothic"/>
                <a:sym typeface="Century Gothic"/>
              </a:rPr>
              <a:t>Zaanstad</a:t>
            </a:r>
            <a:endParaRPr lang="en-GB" sz="3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32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32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GB" sz="3200" b="1" dirty="0">
              <a:latin typeface="Century Gothic"/>
              <a:sym typeface="Century Gothic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170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280</Words>
  <Application>Microsoft Office PowerPoint</Application>
  <PresentationFormat>Breedbeeld</PresentationFormat>
  <Paragraphs>97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Century Gothic</vt:lpstr>
      <vt:lpstr>Calibri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Nina Holterman</dc:creator>
  <cp:lastModifiedBy>Diederik Imfeld</cp:lastModifiedBy>
  <cp:revision>2</cp:revision>
  <dcterms:created xsi:type="dcterms:W3CDTF">2021-10-13T15:35:22Z</dcterms:created>
  <dcterms:modified xsi:type="dcterms:W3CDTF">2024-02-12T15:28:25Z</dcterms:modified>
</cp:coreProperties>
</file>