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sldIdLst>
    <p:sldId id="256" r:id="rId5"/>
    <p:sldId id="258" r:id="rId6"/>
    <p:sldId id="257" r:id="rId7"/>
    <p:sldId id="259" r:id="rId8"/>
    <p:sldId id="306" r:id="rId9"/>
    <p:sldId id="308" r:id="rId10"/>
    <p:sldId id="309" r:id="rId11"/>
    <p:sldId id="310" r:id="rId12"/>
    <p:sldId id="312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e" id="{365B61DF-35F2-49DE-B6C9-8B123EE26FEB}">
          <p14:sldIdLst>
            <p14:sldId id="256"/>
            <p14:sldId id="258"/>
            <p14:sldId id="257"/>
            <p14:sldId id="259"/>
            <p14:sldId id="306"/>
            <p14:sldId id="308"/>
            <p14:sldId id="309"/>
            <p14:sldId id="310"/>
            <p14:sldId id="312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DB3AEE-3564-E7BC-FCF0-DAD6AA46BADE}" name="Hage de Vries" initials="HdV" userId="S::hage@stel.nl::f5606c2e-b8db-41db-81f9-f78e706bbc7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C10D"/>
    <a:srgbClr val="F0F0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1613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y Loos" userId="52f7ab23-4a53-4da1-a582-24df952f2fca" providerId="ADAL" clId="{6214E74E-3FE4-462D-8831-12752BBEB34E}"/>
    <pc:docChg chg="custSel modSld">
      <pc:chgData name="Rudy Loos" userId="52f7ab23-4a53-4da1-a582-24df952f2fca" providerId="ADAL" clId="{6214E74E-3FE4-462D-8831-12752BBEB34E}" dt="2024-01-30T19:29:36.562" v="0" actId="478"/>
      <pc:docMkLst>
        <pc:docMk/>
      </pc:docMkLst>
      <pc:sldChg chg="delSp mod">
        <pc:chgData name="Rudy Loos" userId="52f7ab23-4a53-4da1-a582-24df952f2fca" providerId="ADAL" clId="{6214E74E-3FE4-462D-8831-12752BBEB34E}" dt="2024-01-30T19:29:36.562" v="0" actId="478"/>
        <pc:sldMkLst>
          <pc:docMk/>
          <pc:sldMk cId="3883325010" sldId="259"/>
        </pc:sldMkLst>
        <pc:spChg chg="del">
          <ac:chgData name="Rudy Loos" userId="52f7ab23-4a53-4da1-a582-24df952f2fca" providerId="ADAL" clId="{6214E74E-3FE4-462D-8831-12752BBEB34E}" dt="2024-01-30T19:29:36.562" v="0" actId="478"/>
          <ac:spMkLst>
            <pc:docMk/>
            <pc:sldMk cId="3883325010" sldId="259"/>
            <ac:spMk id="5" creationId="{9CF29D66-B784-4F3D-EE4D-4AAEED07DC2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4F42F-73D3-4C3C-8BA5-45570E6C0A97}" type="datetimeFigureOut">
              <a:rPr lang="nl-NL" smtClean="0"/>
              <a:t>30-1-2024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BCE14-6E62-4077-A377-8F75FA362C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101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F0C762DB-B2F0-4187-AA15-7D64AA754DB4}"/>
              </a:ext>
            </a:extLst>
          </p:cNvPr>
          <p:cNvSpPr/>
          <p:nvPr userDrawn="1"/>
        </p:nvSpPr>
        <p:spPr>
          <a:xfrm>
            <a:off x="0" y="6762750"/>
            <a:ext cx="12192000" cy="952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D86D0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16BA9C54-C3BD-48FF-9E8C-8652038290B9}"/>
              </a:ext>
            </a:extLst>
          </p:cNvPr>
          <p:cNvSpPr/>
          <p:nvPr userDrawn="1"/>
        </p:nvSpPr>
        <p:spPr>
          <a:xfrm>
            <a:off x="0" y="3571876"/>
            <a:ext cx="12192000" cy="8739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F0AD81E-5FC2-4A89-AB74-BA625CF6D0F0}"/>
              </a:ext>
            </a:extLst>
          </p:cNvPr>
          <p:cNvSpPr/>
          <p:nvPr userDrawn="1"/>
        </p:nvSpPr>
        <p:spPr>
          <a:xfrm>
            <a:off x="0" y="3111502"/>
            <a:ext cx="12192000" cy="4603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A9F0770-F042-4D92-9E5C-681117A299D2}"/>
              </a:ext>
            </a:extLst>
          </p:cNvPr>
          <p:cNvSpPr/>
          <p:nvPr userDrawn="1"/>
        </p:nvSpPr>
        <p:spPr>
          <a:xfrm>
            <a:off x="0" y="0"/>
            <a:ext cx="12192000" cy="3114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F546202-BC06-4C86-B864-8787B2F373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787" y="762862"/>
            <a:ext cx="4510426" cy="1585776"/>
          </a:xfrm>
          <a:prstGeom prst="rect">
            <a:avLst/>
          </a:prstGeom>
        </p:spPr>
      </p:pic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039CBEFC-65B3-4663-8AB4-3FDFFDCB66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45794"/>
            <a:ext cx="12192000" cy="2316956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CCB43A1-9FA9-4236-A828-263DBBAA6B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173841"/>
            <a:ext cx="12192000" cy="306454"/>
          </a:xfrm>
        </p:spPr>
        <p:txBody>
          <a:bodyPr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Door: Naam Achternaam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77A3C1-0A65-4C0D-8D4E-E5B1DC21C1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84270"/>
            <a:ext cx="12192000" cy="449129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2500" b="1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Naam van de presentatie</a:t>
            </a:r>
          </a:p>
        </p:txBody>
      </p:sp>
    </p:spTree>
    <p:extLst>
      <p:ext uri="{BB962C8B-B14F-4D97-AF65-F5344CB8AC3E}">
        <p14:creationId xmlns:p14="http://schemas.microsoft.com/office/powerpoint/2010/main" val="275278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 tekst i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88290BD4-BA59-424F-BD82-25C7659A45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5152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14C2F9-34F1-400F-B629-EAEF32EAE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791966"/>
            <a:ext cx="4188313" cy="1740219"/>
          </a:xfrm>
          <a:noFill/>
        </p:spPr>
        <p:txBody>
          <a:bodyPr lIns="396000" tIns="540000" anchor="t" anchorCtr="0"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B932C38-D1CC-4235-A06B-8458825865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286DF9EE-A863-4A36-BDA4-EB330B047F1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11225" y="2532185"/>
            <a:ext cx="4188313" cy="2755900"/>
          </a:xfrm>
          <a:noFill/>
        </p:spPr>
        <p:txBody>
          <a:bodyPr lIns="396000" tIns="108000"/>
          <a:lstStyle>
            <a:lvl1pPr marL="0" indent="0">
              <a:lnSpc>
                <a:spcPct val="150000"/>
              </a:lnSpc>
              <a:buNone/>
              <a:defRPr/>
            </a:lvl1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24140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B5708E60-CDA8-C88A-F233-87F424C4B04E}"/>
              </a:ext>
            </a:extLst>
          </p:cNvPr>
          <p:cNvSpPr/>
          <p:nvPr userDrawn="1"/>
        </p:nvSpPr>
        <p:spPr>
          <a:xfrm>
            <a:off x="0" y="0"/>
            <a:ext cx="12192000" cy="58515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8A972B6-CF26-2403-7911-14E9838862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6F74E86-F92E-860B-B566-9D6286C04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68" y="365125"/>
            <a:ext cx="11154032" cy="1118483"/>
          </a:xfrm>
        </p:spPr>
        <p:txBody>
          <a:bodyPr/>
          <a:lstStyle>
            <a:lvl1pPr>
              <a:defRPr>
                <a:solidFill>
                  <a:srgbClr val="1A326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BE10F95-5A78-F1DF-AEE6-916AC83DE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968" y="1765568"/>
            <a:ext cx="11154032" cy="4017394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1A3260"/>
                </a:solidFill>
              </a:defRPr>
            </a:lvl1pPr>
            <a:lvl2pPr>
              <a:lnSpc>
                <a:spcPct val="150000"/>
              </a:lnSpc>
              <a:defRPr>
                <a:solidFill>
                  <a:srgbClr val="1A3260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4190420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C064EB5-2BDC-3173-BCAA-8392480BEAEB}"/>
              </a:ext>
            </a:extLst>
          </p:cNvPr>
          <p:cNvSpPr/>
          <p:nvPr userDrawn="1"/>
        </p:nvSpPr>
        <p:spPr>
          <a:xfrm>
            <a:off x="0" y="0"/>
            <a:ext cx="12192000" cy="5851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E057D00-CD23-6A36-C457-C7993A58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DC74D91-8E20-81D4-D2EB-B98A4C8FC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68" y="365125"/>
            <a:ext cx="11154032" cy="111848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D88112DB-901F-32B7-729D-48C213563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968" y="1765569"/>
            <a:ext cx="11154032" cy="4017394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  <a:lvl2pPr>
              <a:lnSpc>
                <a:spcPct val="150000"/>
              </a:lnSpc>
              <a:buClr>
                <a:srgbClr val="1A3260"/>
              </a:buCl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904708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815BBDE-79A8-401A-4A53-462E84B59F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B9A5F0A-FCFB-C984-2264-6C64B5D5D1C5}"/>
              </a:ext>
            </a:extLst>
          </p:cNvPr>
          <p:cNvSpPr/>
          <p:nvPr userDrawn="1"/>
        </p:nvSpPr>
        <p:spPr>
          <a:xfrm>
            <a:off x="0" y="0"/>
            <a:ext cx="12192000" cy="5851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8C6A4A8-F2E6-30CA-35E4-33D1046DE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68" y="365125"/>
            <a:ext cx="11154032" cy="111848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20A9E75-355B-44CF-4D35-F183248CE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968" y="1765568"/>
            <a:ext cx="11154032" cy="4017394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  <a:lvl2pPr>
              <a:lnSpc>
                <a:spcPct val="150000"/>
              </a:lnSpc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561208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CEAD2974-5CFE-4BEE-BAC2-AB8F3906A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14" y="6133148"/>
            <a:ext cx="971096" cy="33968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33592C1D-CD23-40AF-8B68-E0E9C0B6C6E5}"/>
              </a:ext>
            </a:extLst>
          </p:cNvPr>
          <p:cNvSpPr txBox="1"/>
          <p:nvPr userDrawn="1"/>
        </p:nvSpPr>
        <p:spPr>
          <a:xfrm>
            <a:off x="9155202" y="6209535"/>
            <a:ext cx="10427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00" dirty="0">
                <a:solidFill>
                  <a:schemeClr val="accent3"/>
                </a:solidFill>
              </a:rPr>
              <a:t>Een programma bij:</a:t>
            </a:r>
          </a:p>
        </p:txBody>
      </p:sp>
      <p:sp>
        <p:nvSpPr>
          <p:cNvPr id="7" name="Gele balk">
            <a:extLst>
              <a:ext uri="{FF2B5EF4-FFF2-40B4-BE49-F238E27FC236}">
                <a16:creationId xmlns:a16="http://schemas.microsoft.com/office/drawing/2014/main" id="{EFB6C361-472D-4F3C-AD2A-C569258493FE}"/>
              </a:ext>
            </a:extLst>
          </p:cNvPr>
          <p:cNvSpPr/>
          <p:nvPr userDrawn="1"/>
        </p:nvSpPr>
        <p:spPr>
          <a:xfrm>
            <a:off x="0" y="6762750"/>
            <a:ext cx="12192000" cy="952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D86D0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5BFDA7CD-ECE9-49A9-80C7-C4D26272D8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90" y="6126252"/>
            <a:ext cx="1042785" cy="366623"/>
          </a:xfrm>
          <a:prstGeom prst="rect">
            <a:avLst/>
          </a:prstGeom>
        </p:spPr>
      </p:pic>
      <p:pic>
        <p:nvPicPr>
          <p:cNvPr id="5" name="Afbeelding 4" hidden="1">
            <a:extLst>
              <a:ext uri="{FF2B5EF4-FFF2-40B4-BE49-F238E27FC236}">
                <a16:creationId xmlns:a16="http://schemas.microsoft.com/office/drawing/2014/main" id="{BB81AFFD-5112-4D1C-A73C-2765E68F8B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25" name="Blauw vlak">
            <a:extLst>
              <a:ext uri="{FF2B5EF4-FFF2-40B4-BE49-F238E27FC236}">
                <a16:creationId xmlns:a16="http://schemas.microsoft.com/office/drawing/2014/main" id="{27C5DBB7-6E81-4888-BB5E-34CF5A7BCB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26181"/>
            <a:ext cx="12192000" cy="2125402"/>
          </a:xfrm>
          <a:solidFill>
            <a:schemeClr val="accent3"/>
          </a:solidFill>
        </p:spPr>
        <p:txBody>
          <a:bodyPr tIns="1080000"/>
          <a:lstStyle>
            <a:lvl1pPr marL="0" indent="0" algn="ctr">
              <a:lnSpc>
                <a:spcPct val="100000"/>
              </a:lnSpc>
              <a:buNone/>
              <a:defRPr sz="3000" b="1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dirty="0"/>
              <a:t>Afsluiting</a:t>
            </a:r>
          </a:p>
        </p:txBody>
      </p:sp>
      <p:pic>
        <p:nvPicPr>
          <p:cNvPr id="22" name="L Links">
            <a:extLst>
              <a:ext uri="{FF2B5EF4-FFF2-40B4-BE49-F238E27FC236}">
                <a16:creationId xmlns:a16="http://schemas.microsoft.com/office/drawing/2014/main" id="{9CE930BD-ACC3-496D-AF86-1FD4D8A430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89" y="1214705"/>
            <a:ext cx="667433" cy="633600"/>
          </a:xfrm>
          <a:prstGeom prst="rect">
            <a:avLst/>
          </a:prstGeom>
        </p:spPr>
      </p:pic>
      <p:pic>
        <p:nvPicPr>
          <p:cNvPr id="23" name="L rechts">
            <a:extLst>
              <a:ext uri="{FF2B5EF4-FFF2-40B4-BE49-F238E27FC236}">
                <a16:creationId xmlns:a16="http://schemas.microsoft.com/office/drawing/2014/main" id="{50DD25FA-9D3B-4662-8F57-3C4890F728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97987" y="4286248"/>
            <a:ext cx="668909" cy="635001"/>
          </a:xfrm>
          <a:prstGeom prst="rect">
            <a:avLst/>
          </a:prstGeom>
        </p:spPr>
      </p:pic>
      <p:sp>
        <p:nvSpPr>
          <p:cNvPr id="27" name="Oranje vlak">
            <a:extLst>
              <a:ext uri="{FF2B5EF4-FFF2-40B4-BE49-F238E27FC236}">
                <a16:creationId xmlns:a16="http://schemas.microsoft.com/office/drawing/2014/main" id="{2B739967-778E-4687-BA2C-E423BFC39E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1161" y="1699260"/>
            <a:ext cx="8702040" cy="2734628"/>
          </a:xfrm>
          <a:solidFill>
            <a:schemeClr val="accent1"/>
          </a:solidFill>
        </p:spPr>
        <p:txBody>
          <a:bodyPr tIns="432000">
            <a:normAutofit/>
          </a:bodyPr>
          <a:lstStyle>
            <a:lvl1pPr marL="0" indent="0" algn="ctr">
              <a:lnSpc>
                <a:spcPct val="100000"/>
              </a:lnSpc>
              <a:buNone/>
              <a:defRPr sz="23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4115C4-F6CC-441C-A5BD-FB082EA79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897" y="3106043"/>
            <a:ext cx="8529117" cy="619710"/>
          </a:xfrm>
        </p:spPr>
        <p:txBody>
          <a:bodyPr>
            <a:normAutofit/>
          </a:bodyPr>
          <a:lstStyle>
            <a:lvl1pPr algn="ctr">
              <a:defRPr sz="235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1" name="Foto">
            <a:extLst>
              <a:ext uri="{FF2B5EF4-FFF2-40B4-BE49-F238E27FC236}">
                <a16:creationId xmlns:a16="http://schemas.microsoft.com/office/drawing/2014/main" id="{1601C09A-5891-4F21-A3F6-83D6B77272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3726181"/>
          </a:xfrm>
          <a:custGeom>
            <a:avLst/>
            <a:gdLst>
              <a:gd name="connsiteX0" fmla="*/ 0 w 12192000"/>
              <a:gd name="connsiteY0" fmla="*/ 0 h 3725863"/>
              <a:gd name="connsiteX1" fmla="*/ 12192000 w 12192000"/>
              <a:gd name="connsiteY1" fmla="*/ 0 h 3725863"/>
              <a:gd name="connsiteX2" fmla="*/ 12192000 w 12192000"/>
              <a:gd name="connsiteY2" fmla="*/ 3725863 h 3725863"/>
              <a:gd name="connsiteX3" fmla="*/ 10363200 w 12192000"/>
              <a:gd name="connsiteY3" fmla="*/ 3725863 h 3725863"/>
              <a:gd name="connsiteX4" fmla="*/ 10363200 w 12192000"/>
              <a:gd name="connsiteY4" fmla="*/ 1691907 h 3725863"/>
              <a:gd name="connsiteX5" fmla="*/ 1666875 w 12192000"/>
              <a:gd name="connsiteY5" fmla="*/ 1691907 h 3725863"/>
              <a:gd name="connsiteX6" fmla="*/ 1666875 w 12192000"/>
              <a:gd name="connsiteY6" fmla="*/ 3725863 h 3725863"/>
              <a:gd name="connsiteX7" fmla="*/ 0 w 12192000"/>
              <a:gd name="connsiteY7" fmla="*/ 3725863 h 372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725863">
                <a:moveTo>
                  <a:pt x="0" y="0"/>
                </a:moveTo>
                <a:lnTo>
                  <a:pt x="12192000" y="0"/>
                </a:lnTo>
                <a:lnTo>
                  <a:pt x="12192000" y="3725863"/>
                </a:lnTo>
                <a:lnTo>
                  <a:pt x="10363200" y="3725863"/>
                </a:lnTo>
                <a:lnTo>
                  <a:pt x="10363200" y="1691907"/>
                </a:lnTo>
                <a:lnTo>
                  <a:pt x="1666875" y="1691907"/>
                </a:lnTo>
                <a:lnTo>
                  <a:pt x="1666875" y="3725863"/>
                </a:lnTo>
                <a:lnTo>
                  <a:pt x="0" y="372586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lnSpc>
                <a:spcPct val="150000"/>
              </a:lnSpc>
              <a:defRPr/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513179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 - Foto R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D2FFBD58-090B-4240-BC99-17B4AC96EA38}"/>
              </a:ext>
            </a:extLst>
          </p:cNvPr>
          <p:cNvSpPr/>
          <p:nvPr userDrawn="1"/>
        </p:nvSpPr>
        <p:spPr>
          <a:xfrm>
            <a:off x="0" y="1"/>
            <a:ext cx="6096000" cy="58515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08E9E5-0E3C-4925-BA3A-0DD722F7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0673BA-EA8C-44E9-A7DB-1DC483F72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890" y="1765568"/>
            <a:ext cx="5167110" cy="4085957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BB00FF1E-7174-42AA-A70B-C90A3AFF6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91B5EA27-C98B-4414-8925-0349C2DC99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585152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3399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 - Foto 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D2FFBD58-090B-4240-BC99-17B4AC96EA38}"/>
              </a:ext>
            </a:extLst>
          </p:cNvPr>
          <p:cNvSpPr/>
          <p:nvPr userDrawn="1"/>
        </p:nvSpPr>
        <p:spPr>
          <a:xfrm>
            <a:off x="0" y="1"/>
            <a:ext cx="6096000" cy="58515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08E9E5-0E3C-4925-BA3A-0DD722F7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0673BA-EA8C-44E9-A7DB-1DC483F72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890" y="1765568"/>
            <a:ext cx="5167110" cy="4085957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  <a:lvl2pPr>
              <a:lnSpc>
                <a:spcPct val="150000"/>
              </a:lnSpc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BB00FF1E-7174-42AA-A70B-C90A3AFF6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91B5EA27-C98B-4414-8925-0349C2DC99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585152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0130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 - Foto R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D2FFBD58-090B-4240-BC99-17B4AC96EA38}"/>
              </a:ext>
            </a:extLst>
          </p:cNvPr>
          <p:cNvSpPr/>
          <p:nvPr userDrawn="1"/>
        </p:nvSpPr>
        <p:spPr>
          <a:xfrm>
            <a:off x="0" y="1"/>
            <a:ext cx="6096000" cy="5851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08E9E5-0E3C-4925-BA3A-0DD722F7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0673BA-EA8C-44E9-A7DB-1DC483F72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890" y="1765568"/>
            <a:ext cx="5167110" cy="4085957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  <a:lvl2pPr>
              <a:lnSpc>
                <a:spcPct val="150000"/>
              </a:lnSpc>
              <a:buClr>
                <a:schemeClr val="accent3"/>
              </a:buCl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BB00FF1E-7174-42AA-A70B-C90A3AFF6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91B5EA27-C98B-4414-8925-0349C2DC99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585152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17300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 - Tekst R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D2FFBD58-090B-4240-BC99-17B4AC96EA38}"/>
              </a:ext>
            </a:extLst>
          </p:cNvPr>
          <p:cNvSpPr/>
          <p:nvPr userDrawn="1"/>
        </p:nvSpPr>
        <p:spPr>
          <a:xfrm>
            <a:off x="6096000" y="0"/>
            <a:ext cx="6096000" cy="58515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08E9E5-0E3C-4925-BA3A-0DD722F7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400" y="365125"/>
            <a:ext cx="5435600" cy="111848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0673BA-EA8C-44E9-A7DB-1DC483F72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0" y="1765568"/>
            <a:ext cx="5435600" cy="409804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BB00FF1E-7174-42AA-A70B-C90A3AFF6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91B5EA27-C98B-4414-8925-0349C2DC99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585152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523384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5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 - Tekst 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D2FFBD58-090B-4240-BC99-17B4AC96EA38}"/>
              </a:ext>
            </a:extLst>
          </p:cNvPr>
          <p:cNvSpPr/>
          <p:nvPr userDrawn="1"/>
        </p:nvSpPr>
        <p:spPr>
          <a:xfrm>
            <a:off x="6096000" y="0"/>
            <a:ext cx="6096000" cy="5851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08E9E5-0E3C-4925-BA3A-0DD722F7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400" y="365125"/>
            <a:ext cx="5435600" cy="111848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0673BA-EA8C-44E9-A7DB-1DC483F72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0" y="1765568"/>
            <a:ext cx="5435600" cy="4098042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  <a:lvl2pPr>
              <a:lnSpc>
                <a:spcPct val="150000"/>
              </a:lnSpc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BB00FF1E-7174-42AA-A70B-C90A3AFF6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91B5EA27-C98B-4414-8925-0349C2DC99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585152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98256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 L - Tekst 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D2FFBD58-090B-4240-BC99-17B4AC96EA38}"/>
              </a:ext>
            </a:extLst>
          </p:cNvPr>
          <p:cNvSpPr/>
          <p:nvPr userDrawn="1"/>
        </p:nvSpPr>
        <p:spPr>
          <a:xfrm>
            <a:off x="6096000" y="0"/>
            <a:ext cx="6096000" cy="5851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08E9E5-0E3C-4925-BA3A-0DD722F7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400" y="365125"/>
            <a:ext cx="5435600" cy="111848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0673BA-EA8C-44E9-A7DB-1DC483F72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0" y="1765568"/>
            <a:ext cx="5435600" cy="4098042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  <a:lvl2pPr>
              <a:lnSpc>
                <a:spcPct val="150000"/>
              </a:lnSpc>
              <a:buClr>
                <a:schemeClr val="accent3"/>
              </a:buCl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BB00FF1E-7174-42AA-A70B-C90A3AFF6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91B5EA27-C98B-4414-8925-0349C2DC99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585152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583637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304E93FD-12F9-4F43-A7A2-960AAC1DBF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5" y="1458688"/>
            <a:ext cx="3267075" cy="235683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5AAB801-8C37-4B42-A4BD-B80073504C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62" y="1458688"/>
            <a:ext cx="3267075" cy="235683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6E9625E-BC42-4CD6-9017-4830C92825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00" y="1458688"/>
            <a:ext cx="3267075" cy="235683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EA1D43-182D-497D-8E4E-645849E5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4" y="630507"/>
            <a:ext cx="10937875" cy="525193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C1BEDD8-F66B-4A47-9A8F-319C130AA6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www.pvbnederland.nl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46DEEC91-2673-4CF5-9A28-E64CD74E9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038600"/>
            <a:ext cx="12192000" cy="181292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55483487-5972-44D3-9763-23DD1113E3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357" y="1810543"/>
            <a:ext cx="393193" cy="393193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746F2244-0D27-4209-AD99-81223191BD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27" y="1812067"/>
            <a:ext cx="385573" cy="391669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B1406F19-0B65-4F92-8541-EB21EA86592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453" y="1810543"/>
            <a:ext cx="393193" cy="393193"/>
          </a:xfrm>
          <a:prstGeom prst="rect">
            <a:avLst/>
          </a:prstGeom>
        </p:spPr>
      </p:pic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9C57D2A2-EEFE-46CE-BF86-1BF3E246DD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63750" y="1785938"/>
            <a:ext cx="1987549" cy="5254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15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25" name="Tijdelijke aanduiding voor tekst 23">
            <a:extLst>
              <a:ext uri="{FF2B5EF4-FFF2-40B4-BE49-F238E27FC236}">
                <a16:creationId xmlns:a16="http://schemas.microsoft.com/office/drawing/2014/main" id="{0982E6AD-DE87-4E1D-9268-9CCD5B451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90722" y="1785938"/>
            <a:ext cx="1987549" cy="5254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15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26" name="Tijdelijke aanduiding voor tekst 23">
            <a:extLst>
              <a:ext uri="{FF2B5EF4-FFF2-40B4-BE49-F238E27FC236}">
                <a16:creationId xmlns:a16="http://schemas.microsoft.com/office/drawing/2014/main" id="{5D7F6CDF-3274-4896-83C2-0C719C0F91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34475" y="1789567"/>
            <a:ext cx="1987549" cy="5254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15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3D5C80A0-5AB1-46BB-8316-EA626036ED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52537" y="2382402"/>
            <a:ext cx="2798762" cy="10556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7">
            <a:extLst>
              <a:ext uri="{FF2B5EF4-FFF2-40B4-BE49-F238E27FC236}">
                <a16:creationId xmlns:a16="http://schemas.microsoft.com/office/drawing/2014/main" id="{16FACF6E-1FC1-40EA-AFBF-B639ED27CF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9509" y="2388442"/>
            <a:ext cx="2798762" cy="10556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Tijdelijke aanduiding voor tekst 27">
            <a:extLst>
              <a:ext uri="{FF2B5EF4-FFF2-40B4-BE49-F238E27FC236}">
                <a16:creationId xmlns:a16="http://schemas.microsoft.com/office/drawing/2014/main" id="{E4265A97-06FE-4E15-88DC-E903E0C1CE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23262" y="2389473"/>
            <a:ext cx="2798762" cy="10556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5411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95E71D-7455-471C-A1DC-C2BA30CA54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842A8004-8F12-4A70-B4FD-59A3F9EC8FA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2000" cy="5851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Afbeelding / Grafiek / Video</a:t>
            </a:r>
          </a:p>
        </p:txBody>
      </p:sp>
    </p:spTree>
    <p:extLst>
      <p:ext uri="{BB962C8B-B14F-4D97-AF65-F5344CB8AC3E}">
        <p14:creationId xmlns:p14="http://schemas.microsoft.com/office/powerpoint/2010/main" val="381343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62FF26E-3A26-469D-9A6A-BCFB57AC91FB}"/>
              </a:ext>
            </a:extLst>
          </p:cNvPr>
          <p:cNvSpPr/>
          <p:nvPr userDrawn="1"/>
        </p:nvSpPr>
        <p:spPr>
          <a:xfrm>
            <a:off x="0" y="6762750"/>
            <a:ext cx="12192000" cy="952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D86D0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D328B849-7352-4E0B-B579-21BEB46BE58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90" y="6126252"/>
            <a:ext cx="1042785" cy="366623"/>
          </a:xfrm>
          <a:prstGeom prst="rect">
            <a:avLst/>
          </a:prstGeom>
        </p:spPr>
      </p:pic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100A0E52-F71F-4B57-A7AA-6CC28C855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53612" y="6152357"/>
            <a:ext cx="1500187" cy="366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3F76EC7-996B-476A-815C-CADE9277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890" y="365125"/>
            <a:ext cx="5167110" cy="111848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53ECAA-7C87-456D-B2E3-5EFB3F8A7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90" y="1765568"/>
            <a:ext cx="5167110" cy="4098042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89353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3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08000" indent="-108000" algn="l" defTabSz="914400" rtl="0" eaLnBrk="1" latinLnBrk="0" hangingPunct="1">
        <a:lnSpc>
          <a:spcPct val="2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2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2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2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2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574">
          <p15:clr>
            <a:srgbClr val="F26B43"/>
          </p15:clr>
        </p15:guide>
        <p15:guide id="3" orient="horz" pos="368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610AA406-5DC2-40E6-8D7C-F45CD2555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4618" y="3211055"/>
            <a:ext cx="4568566" cy="217945"/>
          </a:xfrm>
        </p:spPr>
        <p:txBody>
          <a:bodyPr/>
          <a:lstStyle/>
          <a:p>
            <a:r>
              <a:rPr lang="nl-NL" b="1" dirty="0"/>
              <a:t>Nelianne van Bloemendaal, projectleider </a:t>
            </a:r>
            <a:r>
              <a:rPr lang="nl-NL" b="1" dirty="0" err="1"/>
              <a:t>Foodvalley</a:t>
            </a:r>
            <a:endParaRPr lang="nl-NL" b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EE0A614-2496-4593-95DF-73A46673D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00" y="3793507"/>
            <a:ext cx="5209309" cy="449129"/>
          </a:xfrm>
        </p:spPr>
        <p:txBody>
          <a:bodyPr/>
          <a:lstStyle/>
          <a:p>
            <a:r>
              <a:rPr lang="nl-NL" dirty="0"/>
              <a:t>Stel… we kijken samen wat er wél kan!</a:t>
            </a:r>
          </a:p>
        </p:txBody>
      </p:sp>
      <p:pic>
        <p:nvPicPr>
          <p:cNvPr id="6" name="Afbeelding 5" descr="Afbeelding met Graphics, Lettertype, logo, grafische vormgeving&#10;&#10;Automatisch gegenereerde beschrijving">
            <a:extLst>
              <a:ext uri="{FF2B5EF4-FFF2-40B4-BE49-F238E27FC236}">
                <a16:creationId xmlns:a16="http://schemas.microsoft.com/office/drawing/2014/main" id="{7F11C202-E839-767E-9539-D4EC235C7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93" y="5087035"/>
            <a:ext cx="3503563" cy="10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1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7FA01A2-AD8C-5785-C8B2-E4235AAFC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Vragen of doorpraten?</a:t>
            </a:r>
          </a:p>
          <a:p>
            <a:r>
              <a:rPr lang="nl-NL" sz="2400" dirty="0"/>
              <a:t>Nelianne@stel.nl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49DD5D-6602-1729-8344-07BB61A12E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Dank voor de aandacht!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9C180D3-A535-95B1-21DE-879EDD7DA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Ken jij nog andere routes voor het verkrijgen van data?</a:t>
            </a:r>
            <a:br>
              <a:rPr lang="nl-NL" dirty="0"/>
            </a:br>
            <a:r>
              <a:rPr lang="nl-NL" dirty="0"/>
              <a:t>Deel het!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78F22412-8A45-9E21-CBCD-C962A193679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2937164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6" name="Afbeelding 5" descr="Afbeelding met Graphics, Lettertype, logo, grafische vormgeving&#10;&#10;Automatisch gegenereerde beschrijving">
            <a:extLst>
              <a:ext uri="{FF2B5EF4-FFF2-40B4-BE49-F238E27FC236}">
                <a16:creationId xmlns:a16="http://schemas.microsoft.com/office/drawing/2014/main" id="{E4064BD0-017E-6EDB-C4FA-70F4D2750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556" y="236166"/>
            <a:ext cx="3503563" cy="10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FDCE3-E5C3-E269-89C3-BCEEC2101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890" y="2415598"/>
            <a:ext cx="5167110" cy="1118483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Ik</a:t>
            </a:r>
            <a:br>
              <a:rPr lang="nl-NL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nl-NL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nl-NL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nl-NL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me even voor!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22E2094-0385-DF12-348D-4AB1812E4A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www.pvbnederland.nl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1A3260"/>
              </a:solidFill>
              <a:effectLst/>
              <a:uLnTx/>
              <a:uFillTx/>
              <a:latin typeface="Outfit"/>
              <a:ea typeface="+mn-ea"/>
              <a:cs typeface="+mn-cs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83539B9-9B9D-68D0-D474-F5EF11ABD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744" y="0"/>
            <a:ext cx="4947256" cy="6761018"/>
          </a:xfrm>
          <a:prstGeom prst="rect">
            <a:avLst/>
          </a:prstGeom>
        </p:spPr>
      </p:pic>
      <p:pic>
        <p:nvPicPr>
          <p:cNvPr id="13" name="Afbeelding 12" descr="Afbeelding met Graphics, Lettertype, logo, grafische vormgeving&#10;&#10;Automatisch gegenereerde beschrijving">
            <a:extLst>
              <a:ext uri="{FF2B5EF4-FFF2-40B4-BE49-F238E27FC236}">
                <a16:creationId xmlns:a16="http://schemas.microsoft.com/office/drawing/2014/main" id="{B4851B7A-4CCF-2BFB-753C-DA2F44753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90" y="2725755"/>
            <a:ext cx="1633335" cy="49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6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1B1A2C-03C5-2570-8A62-E964A64D6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Aanleiding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EBAAF2-0AB2-0998-0E4B-18F6B3F85C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www.pvbnederland.nl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1A3260"/>
              </a:solidFill>
              <a:effectLst/>
              <a:uLnTx/>
              <a:uFillTx/>
              <a:latin typeface="Outfit"/>
              <a:ea typeface="+mn-ea"/>
              <a:cs typeface="+mn-cs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CF8BC7C-6A20-879C-9428-5F531003B4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Uitdaging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3A9BB11-85F7-A1FD-BDDC-3CFBE3BAC4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sz="2400" b="1" dirty="0">
                <a:latin typeface="+mj-lt"/>
                <a:cs typeface="Poppins" panose="00000500000000000000" pitchFamily="2" charset="0"/>
              </a:rPr>
              <a:t>Concrete &amp; integrale aanpak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128F5C-2EAE-3CFB-5ED6-3C7E1981C8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sz="2400" b="1" dirty="0">
                <a:latin typeface="+mj-lt"/>
                <a:cs typeface="Poppins" panose="00000500000000000000" pitchFamily="2" charset="0"/>
              </a:rPr>
              <a:t>Uitdaging </a:t>
            </a:r>
          </a:p>
          <a:p>
            <a:r>
              <a:rPr lang="nl-NL" sz="2400" b="1" dirty="0">
                <a:latin typeface="+mj-lt"/>
                <a:cs typeface="Poppins" panose="00000500000000000000" pitchFamily="2" charset="0"/>
              </a:rPr>
              <a:t>De Flier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45CE69D-2D12-BC99-A454-8F23E7842A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nl-NL" sz="1600" dirty="0">
                <a:latin typeface="+mj-lt"/>
                <a:cs typeface="Poppins" panose="00000500000000000000" pitchFamily="2" charset="0"/>
              </a:rPr>
              <a:t>Bedrijven moeten verduurzamen en voldoen aan eisen in tijden van netcongestie.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643E2B42-DA9C-D083-AD47-FD869B52E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nl-NL" sz="1600" dirty="0">
                <a:latin typeface="+mj-lt"/>
                <a:cs typeface="Poppins" panose="00000500000000000000" pitchFamily="2" charset="0"/>
              </a:rPr>
              <a:t>Regionaal Energieteam Bedrijven: gewenste focus op verduurzaming bedrijven en clusters.</a:t>
            </a:r>
          </a:p>
          <a:p>
            <a:endParaRPr lang="nl-NL" dirty="0">
              <a:latin typeface="+mj-lt"/>
            </a:endParaRP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969B386-7723-552B-FB63-9E56A055D9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l-NL" sz="1600" dirty="0">
                <a:latin typeface="+mj-lt"/>
                <a:cs typeface="Poppins" panose="00000500000000000000" pitchFamily="2" charset="0"/>
              </a:rPr>
              <a:t>Urgentie door groeiwensen, noodzaak om kansen te creëren voor groei economie en Nijkerk.</a:t>
            </a:r>
          </a:p>
          <a:p>
            <a:endParaRPr lang="nl-NL" dirty="0">
              <a:latin typeface="+mj-lt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4FE0EDB-9FDD-D444-D104-0439526A2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9741" y="4026047"/>
            <a:ext cx="1955226" cy="127749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3C4145B-500A-2E7D-63A1-6A459CBB2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279" y="3299691"/>
            <a:ext cx="178797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2241C-B76A-FEEC-4C75-A64E1FA0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Doelstellingen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73D02E-EC28-0994-2549-F78CB308E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  <a:cs typeface="Poppins" panose="00000500000000000000" pitchFamily="2" charset="0"/>
              </a:rPr>
              <a:t>Energie besparen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  <a:cs typeface="Poppins" panose="00000500000000000000" pitchFamily="2" charset="0"/>
              </a:rPr>
              <a:t>Toekomstplannen schetsen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  <a:cs typeface="Poppins" panose="00000500000000000000" pitchFamily="2" charset="0"/>
              </a:rPr>
              <a:t>Inzicht creëren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  <a:cs typeface="Poppins" panose="00000500000000000000" pitchFamily="2" charset="0"/>
              </a:rPr>
              <a:t>Kansen energie opwek herkennen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  <a:cs typeface="Poppins" panose="00000500000000000000" pitchFamily="2" charset="0"/>
              </a:rPr>
              <a:t>Oplossingen zoeken op drie niveaus: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  <a:cs typeface="Poppins" panose="00000500000000000000" pitchFamily="2" charset="0"/>
              </a:rPr>
              <a:t>Individueel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  <a:cs typeface="Poppins" panose="00000500000000000000" pitchFamily="2" charset="0"/>
              </a:rPr>
              <a:t>Clusters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  <a:cs typeface="Poppins" panose="00000500000000000000" pitchFamily="2" charset="0"/>
              </a:rPr>
              <a:t>Gehele bedrijventerrein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05C9CAC-8936-0701-BD4B-5B659820EB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1A326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www.pvbnederland.nl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1A3260"/>
              </a:solidFill>
              <a:effectLst/>
              <a:uLnTx/>
              <a:uFillTx/>
              <a:latin typeface="Outfit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D406B5-64A1-D7CD-F090-DD1A426EFE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046178" y="1362507"/>
            <a:ext cx="7142178" cy="366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25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E8680F8-6FD1-6C00-CD37-06200354DE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E461A59-C069-EF3A-E844-873B0BEDB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4" y="2176210"/>
            <a:ext cx="9869714" cy="1477818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ABDFF684-947A-CE4C-C314-3BD258FEC9A7}"/>
              </a:ext>
            </a:extLst>
          </p:cNvPr>
          <p:cNvSpPr txBox="1">
            <a:spLocks/>
          </p:cNvSpPr>
          <p:nvPr/>
        </p:nvSpPr>
        <p:spPr>
          <a:xfrm>
            <a:off x="911224" y="630507"/>
            <a:ext cx="10937875" cy="5251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/>
              <a:t>De MOOI EIGEN aanpak</a:t>
            </a:r>
          </a:p>
        </p:txBody>
      </p:sp>
      <p:sp>
        <p:nvSpPr>
          <p:cNvPr id="8" name="Pijl: omhoog 7">
            <a:extLst>
              <a:ext uri="{FF2B5EF4-FFF2-40B4-BE49-F238E27FC236}">
                <a16:creationId xmlns:a16="http://schemas.microsoft.com/office/drawing/2014/main" id="{AB15CBFC-A008-7BC1-ACAB-5DD6CE8AED2A}"/>
              </a:ext>
            </a:extLst>
          </p:cNvPr>
          <p:cNvSpPr/>
          <p:nvPr/>
        </p:nvSpPr>
        <p:spPr>
          <a:xfrm>
            <a:off x="3149600" y="3698226"/>
            <a:ext cx="341745" cy="545883"/>
          </a:xfrm>
          <a:prstGeom prst="up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0EAD74A-AA11-9011-D6F9-9F00F371CAD7}"/>
              </a:ext>
            </a:extLst>
          </p:cNvPr>
          <p:cNvSpPr txBox="1"/>
          <p:nvPr/>
        </p:nvSpPr>
        <p:spPr>
          <a:xfrm>
            <a:off x="1237672" y="4349194"/>
            <a:ext cx="416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accent3"/>
                </a:solidFill>
              </a:rPr>
              <a:t>Toevoeging tussenstap, doel REB-project:</a:t>
            </a:r>
          </a:p>
          <a:p>
            <a:pPr algn="ctr"/>
            <a:r>
              <a:rPr lang="nl-NL" sz="1600" dirty="0">
                <a:solidFill>
                  <a:schemeClr val="accent3"/>
                </a:solidFill>
              </a:rPr>
              <a:t>intentieklaring o.b.v. inzichten </a:t>
            </a:r>
          </a:p>
          <a:p>
            <a:pPr algn="ctr"/>
            <a:r>
              <a:rPr lang="nl-NL" sz="1600" dirty="0">
                <a:solidFill>
                  <a:schemeClr val="accent3"/>
                </a:solidFill>
              </a:rPr>
              <a:t>en haalbaarheid oplossingen </a:t>
            </a:r>
          </a:p>
        </p:txBody>
      </p:sp>
    </p:spTree>
    <p:extLst>
      <p:ext uri="{BB962C8B-B14F-4D97-AF65-F5344CB8AC3E}">
        <p14:creationId xmlns:p14="http://schemas.microsoft.com/office/powerpoint/2010/main" val="1907997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E8680F8-6FD1-6C00-CD37-06200354DE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BDFF684-947A-CE4C-C314-3BD258FEC9A7}"/>
              </a:ext>
            </a:extLst>
          </p:cNvPr>
          <p:cNvSpPr txBox="1">
            <a:spLocks/>
          </p:cNvSpPr>
          <p:nvPr/>
        </p:nvSpPr>
        <p:spPr>
          <a:xfrm>
            <a:off x="911224" y="630507"/>
            <a:ext cx="10937875" cy="5251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/>
              <a:t>De verkenningsfase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4D7B3E2-F9F1-04A7-C8E5-07DF37A3D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8" y="682285"/>
            <a:ext cx="2646657" cy="5984256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13B2223A-34DB-1684-0997-3B679F55F70A}"/>
              </a:ext>
            </a:extLst>
          </p:cNvPr>
          <p:cNvSpPr/>
          <p:nvPr/>
        </p:nvSpPr>
        <p:spPr>
          <a:xfrm>
            <a:off x="6954983" y="3519054"/>
            <a:ext cx="2826326" cy="254000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789E0A0-0FBB-8BA3-837B-78AD18E5B27B}"/>
              </a:ext>
            </a:extLst>
          </p:cNvPr>
          <p:cNvSpPr txBox="1"/>
          <p:nvPr/>
        </p:nvSpPr>
        <p:spPr>
          <a:xfrm>
            <a:off x="911224" y="1726067"/>
            <a:ext cx="416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accent3"/>
                </a:solidFill>
              </a:rPr>
              <a:t>Focus op stap 1a t/m 1e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accent3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u="sng" dirty="0">
                <a:solidFill>
                  <a:schemeClr val="accent3"/>
                </a:solidFill>
              </a:rPr>
              <a:t>Maar</a:t>
            </a:r>
            <a:r>
              <a:rPr lang="nl-NL" sz="1600" dirty="0">
                <a:solidFill>
                  <a:schemeClr val="accent3"/>
                </a:solidFill>
              </a:rPr>
              <a:t>: nog geen diepgaande technische haalbaarheidsstudie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accent3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accent3"/>
                </a:solidFill>
              </a:rPr>
              <a:t>Eerst alle informatie verzamelen en algemene haalbaarheid van oplossingen schetsen (niet per se focus op energy hub)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accent3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accent3"/>
                </a:solidFill>
              </a:rPr>
              <a:t>Bespreken met ondernemers: waar worden ze enthousiast van en waar zouden ze eigenaar van willen worden?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accent3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accent3"/>
                </a:solidFill>
              </a:rPr>
              <a:t>Dan intentieverklaring tekenen en verdiepen</a:t>
            </a:r>
          </a:p>
        </p:txBody>
      </p:sp>
    </p:spTree>
    <p:extLst>
      <p:ext uri="{BB962C8B-B14F-4D97-AF65-F5344CB8AC3E}">
        <p14:creationId xmlns:p14="http://schemas.microsoft.com/office/powerpoint/2010/main" val="260251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C1EA50-3A21-B3E5-BB99-43CB7CB0F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Datavraag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4C1B75-4676-0B46-A3A3-E0E0C09DC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Om tot een algemeen inzicht te komen, is data nodig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Belangrijkste gegevens:</a:t>
            </a:r>
          </a:p>
          <a:p>
            <a:pPr>
              <a:buClr>
                <a:schemeClr val="accent3"/>
              </a:buClr>
            </a:pPr>
            <a:r>
              <a:rPr lang="nl-NL" dirty="0"/>
              <a:t>Nettopologie – wie is waarop aangesloten?</a:t>
            </a:r>
          </a:p>
          <a:p>
            <a:pPr>
              <a:buClr>
                <a:schemeClr val="accent3"/>
              </a:buClr>
            </a:pPr>
            <a:r>
              <a:rPr lang="nl-NL" dirty="0"/>
              <a:t>Technische capaciteiten</a:t>
            </a:r>
          </a:p>
          <a:p>
            <a:pPr>
              <a:buClr>
                <a:schemeClr val="accent3"/>
              </a:buClr>
            </a:pPr>
            <a:r>
              <a:rPr lang="nl-NL" dirty="0"/>
              <a:t>Gecontracteerde vermogens</a:t>
            </a:r>
          </a:p>
          <a:p>
            <a:pPr>
              <a:buClr>
                <a:schemeClr val="accent3"/>
              </a:buClr>
            </a:pPr>
            <a:r>
              <a:rPr lang="nl-NL" dirty="0"/>
              <a:t>Piekvermogens</a:t>
            </a:r>
          </a:p>
          <a:p>
            <a:pPr>
              <a:buClr>
                <a:schemeClr val="accent3"/>
              </a:buClr>
            </a:pPr>
            <a:r>
              <a:rPr lang="nl-NL" dirty="0"/>
              <a:t>Standaard jaarwaarden</a:t>
            </a:r>
          </a:p>
          <a:p>
            <a:pPr>
              <a:buClr>
                <a:schemeClr val="accent3"/>
              </a:buClr>
            </a:pPr>
            <a:endParaRPr lang="nl-NL" dirty="0"/>
          </a:p>
          <a:p>
            <a:pPr marL="0" indent="0">
              <a:buNone/>
            </a:pPr>
            <a:r>
              <a:rPr lang="nl-NL" dirty="0"/>
              <a:t>Heel wenselijk:</a:t>
            </a:r>
          </a:p>
          <a:p>
            <a:pPr>
              <a:buClr>
                <a:schemeClr val="accent3"/>
              </a:buClr>
            </a:pPr>
            <a:r>
              <a:rPr lang="nl-NL" dirty="0"/>
              <a:t>Kwartierwaarden (met machtiging en deelbaar vanaf 10)</a:t>
            </a:r>
          </a:p>
          <a:p>
            <a:pPr>
              <a:buClr>
                <a:schemeClr val="accent3"/>
              </a:buClr>
            </a:pPr>
            <a:endParaRPr lang="nl-NL" dirty="0"/>
          </a:p>
          <a:p>
            <a:pPr>
              <a:buClr>
                <a:schemeClr val="accent3"/>
              </a:buClr>
            </a:pPr>
            <a:endParaRPr lang="nl-NL" dirty="0"/>
          </a:p>
          <a:p>
            <a:pPr>
              <a:buClr>
                <a:schemeClr val="accent3"/>
              </a:buClr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B599D6E-75DE-2445-67C0-DBD626231C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pic>
        <p:nvPicPr>
          <p:cNvPr id="6" name="Picture 2" descr="Step-by-Step Guide to User Scenarios - Designorate">
            <a:extLst>
              <a:ext uri="{FF2B5EF4-FFF2-40B4-BE49-F238E27FC236}">
                <a16:creationId xmlns:a16="http://schemas.microsoft.com/office/drawing/2014/main" id="{7B15C5B6-8980-B7D5-0D9A-2A903E3C4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646" y="1561095"/>
            <a:ext cx="4600753" cy="25428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23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E8655D-320F-5E03-AEEC-B6DFB6317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Mogelijke routes voor data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0C3D3D-6768-8A93-9E3A-8E2D95293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Delen van de data zijn te verkrijgen via:</a:t>
            </a:r>
          </a:p>
          <a:p>
            <a:pPr marL="0" indent="0">
              <a:buNone/>
            </a:pPr>
            <a:endParaRPr lang="nl-NL" dirty="0"/>
          </a:p>
          <a:p>
            <a:pPr>
              <a:buClr>
                <a:schemeClr val="accent1"/>
              </a:buClr>
            </a:pPr>
            <a:r>
              <a:rPr lang="nl-NL" dirty="0"/>
              <a:t>Voorheen (Liander): dataloket</a:t>
            </a:r>
          </a:p>
          <a:p>
            <a:pPr>
              <a:buClr>
                <a:schemeClr val="accent1"/>
              </a:buClr>
            </a:pPr>
            <a:r>
              <a:rPr lang="nl-NL" dirty="0"/>
              <a:t>Vanaf heden: Partners in Energie</a:t>
            </a:r>
          </a:p>
          <a:p>
            <a:pPr>
              <a:buClr>
                <a:schemeClr val="accent1"/>
              </a:buClr>
            </a:pPr>
            <a:r>
              <a:rPr lang="nl-NL" dirty="0"/>
              <a:t>Meetbedrijven</a:t>
            </a:r>
          </a:p>
          <a:p>
            <a:pPr>
              <a:buClr>
                <a:schemeClr val="accent1"/>
              </a:buClr>
            </a:pPr>
            <a:r>
              <a:rPr lang="nl-NL" dirty="0"/>
              <a:t>Energieleveranciers </a:t>
            </a:r>
          </a:p>
          <a:p>
            <a:pPr>
              <a:buClr>
                <a:schemeClr val="accent1"/>
              </a:buClr>
            </a:pPr>
            <a:r>
              <a:rPr lang="nl-NL" dirty="0"/>
              <a:t>Betaalde tools als </a:t>
            </a:r>
            <a:r>
              <a:rPr lang="nl-NL" dirty="0" err="1"/>
              <a:t>Meterinsights</a:t>
            </a:r>
            <a:endParaRPr lang="nl-NL" dirty="0"/>
          </a:p>
          <a:p>
            <a:pPr>
              <a:buClr>
                <a:schemeClr val="accent1"/>
              </a:buClr>
            </a:pPr>
            <a:r>
              <a:rPr lang="nl-NL" dirty="0"/>
              <a:t>Toekomst: metrokaart</a:t>
            </a:r>
          </a:p>
          <a:p>
            <a:pPr>
              <a:buClr>
                <a:schemeClr val="accent1"/>
              </a:buClr>
            </a:pPr>
            <a:r>
              <a:rPr lang="nl-NL" dirty="0"/>
              <a:t>Toekomst: buurtanalyse tool (MOOI EIGEN)</a:t>
            </a:r>
          </a:p>
          <a:p>
            <a:pPr>
              <a:buClr>
                <a:schemeClr val="accent1"/>
              </a:buClr>
            </a:pPr>
            <a:r>
              <a:rPr lang="nl-NL" dirty="0"/>
              <a:t>Et cetera</a:t>
            </a:r>
          </a:p>
          <a:p>
            <a:pPr>
              <a:buClr>
                <a:schemeClr val="accent1"/>
              </a:buClr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126E319-5CB9-3F23-2F51-81E82ED664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11771ED-CC21-71D4-6538-DDEC909D0B02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237673" y="2548075"/>
            <a:ext cx="4321981" cy="420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71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01A7D-C8B7-D8E0-08ED-24840886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Samenwerking Liander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FBF57C-7B9C-063E-51A7-AFE276B6D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Fijne samenwerking met VNO-NCW, Liander en </a:t>
            </a:r>
            <a:br>
              <a:rPr lang="nl-NL" dirty="0"/>
            </a:br>
            <a:r>
              <a:rPr lang="nl-NL" dirty="0"/>
              <a:t>ontwikkelaars van MOOI EIGEN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Onderzoeken samen hoe het beter kan, eerste data </a:t>
            </a:r>
          </a:p>
          <a:p>
            <a:pPr marL="0" indent="0">
              <a:buNone/>
            </a:pPr>
            <a:r>
              <a:rPr lang="nl-NL" dirty="0"/>
              <a:t>gedeeld voor pilot datadeling </a:t>
            </a:r>
            <a:r>
              <a:rPr lang="nl-NL" dirty="0" err="1"/>
              <a:t>Foodvalley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Deel van data wordt geborgd in Metrokaart en een ander </a:t>
            </a:r>
          </a:p>
          <a:p>
            <a:pPr marL="0" indent="0">
              <a:buNone/>
            </a:pPr>
            <a:r>
              <a:rPr lang="nl-NL" dirty="0"/>
              <a:t>deel in een tool van MOOI EIGEN – verwacht in 2024/2025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6E84A3F-B758-ABD7-297A-6D39303D5F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pic>
        <p:nvPicPr>
          <p:cNvPr id="6" name="Picture 6" descr="Orientation - Icônes outils et ustensiles gratuites">
            <a:extLst>
              <a:ext uri="{FF2B5EF4-FFF2-40B4-BE49-F238E27FC236}">
                <a16:creationId xmlns:a16="http://schemas.microsoft.com/office/drawing/2014/main" id="{8C2BDD0E-D565-A7E7-620F-DB608887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848" y="316861"/>
            <a:ext cx="3112139" cy="311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054790"/>
      </p:ext>
    </p:extLst>
  </p:cSld>
  <p:clrMapOvr>
    <a:masterClrMapping/>
  </p:clrMapOvr>
</p:sld>
</file>

<file path=ppt/theme/theme1.xml><?xml version="1.0" encoding="utf-8"?>
<a:theme xmlns:a="http://schemas.openxmlformats.org/drawingml/2006/main" name="PVB">
  <a:themeElements>
    <a:clrScheme name="PV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69133"/>
      </a:accent1>
      <a:accent2>
        <a:srgbClr val="96C1D1"/>
      </a:accent2>
      <a:accent3>
        <a:srgbClr val="1A3260"/>
      </a:accent3>
      <a:accent4>
        <a:srgbClr val="EAF3F6"/>
      </a:accent4>
      <a:accent5>
        <a:srgbClr val="D45CC6"/>
      </a:accent5>
      <a:accent6>
        <a:srgbClr val="36BE4D"/>
      </a:accent6>
      <a:hlink>
        <a:srgbClr val="0563C1"/>
      </a:hlink>
      <a:folHlink>
        <a:srgbClr val="954F72"/>
      </a:folHlink>
    </a:clrScheme>
    <a:fontScheme name="PVB">
      <a:majorFont>
        <a:latin typeface="Outfit"/>
        <a:ea typeface=""/>
        <a:cs typeface=""/>
      </a:majorFont>
      <a:minorFont>
        <a:latin typeface="Outf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80306705-7324-4B88-95D8-716E54A0B183}" vid="{EDD8780B-B8ED-498F-8581-B64AE9AF0BD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6410e7d7-0700-4cf2-aa1a-d206d5487a67">
      <Terms xmlns="http://schemas.microsoft.com/office/infopath/2007/PartnerControls"/>
    </lcf76f155ced4ddcb4097134ff3c332f>
    <_Version xmlns="http://schemas.microsoft.com/sharepoint/v3/fields" xsi:nil="true"/>
    <TaxCatchAll xmlns="212e7488-a99a-4846-9882-8bbb3cb38dd7" xsi:nil="true"/>
    <_x0069_q82 xmlns="6410e7d7-0700-4cf2-aa1a-d206d5487a67" xsi:nil="true"/>
    <_ip_UnifiedCompliancePolicyProperties xmlns="http://schemas.microsoft.com/sharepoint/v3" xsi:nil="true"/>
    <Gecheckt_x003f_ xmlns="6410e7d7-0700-4cf2-aa1a-d206d5487a67">true</Gecheckt_x003f_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ECDBC50258104088FE7255D4135A3C" ma:contentTypeVersion="32" ma:contentTypeDescription="Create a new document." ma:contentTypeScope="" ma:versionID="44ff5651aa6864b474c4d344ef1f7b66">
  <xsd:schema xmlns:xsd="http://www.w3.org/2001/XMLSchema" xmlns:xs="http://www.w3.org/2001/XMLSchema" xmlns:p="http://schemas.microsoft.com/office/2006/metadata/properties" xmlns:ns1="http://schemas.microsoft.com/sharepoint/v3" xmlns:ns2="212e7488-a99a-4846-9882-8bbb3cb38dd7" xmlns:ns3="6410e7d7-0700-4cf2-aa1a-d206d5487a67" xmlns:ns4="http://schemas.microsoft.com/sharepoint/v3/fields" targetNamespace="http://schemas.microsoft.com/office/2006/metadata/properties" ma:root="true" ma:fieldsID="f64350a3ed6636107098f6226788421c" ns1:_="" ns2:_="" ns3:_="" ns4:_="">
    <xsd:import namespace="http://schemas.microsoft.com/sharepoint/v3"/>
    <xsd:import namespace="212e7488-a99a-4846-9882-8bbb3cb38dd7"/>
    <xsd:import namespace="6410e7d7-0700-4cf2-aa1a-d206d5487a67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x0069_q82" minOccurs="0"/>
                <xsd:element ref="ns2:SharedWithDetails" minOccurs="0"/>
                <xsd:element ref="ns2:LastSharedByUser" minOccurs="0"/>
                <xsd:element ref="ns2:LastSharedByTime" minOccurs="0"/>
                <xsd:element ref="ns4:_Vers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Gecheckt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2e7488-a99a-4846-9882-8bbb3cb38dd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e4f1b113-e978-43a0-af91-0b0cbc373a0c}" ma:internalName="TaxCatchAll" ma:showField="CatchAllData" ma:web="212e7488-a99a-4846-9882-8bbb3cb38d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0e7d7-0700-4cf2-aa1a-d206d5487a67" elementFormDefault="qualified">
    <xsd:import namespace="http://schemas.microsoft.com/office/2006/documentManagement/types"/>
    <xsd:import namespace="http://schemas.microsoft.com/office/infopath/2007/PartnerControls"/>
    <xsd:element name="_x0069_q82" ma:index="9" nillable="true" ma:displayName="Date and Time" ma:internalName="_x0069_q82">
      <xsd:simpleType>
        <xsd:restriction base="dms:DateTime"/>
      </xsd:simple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0" nillable="true" ma:displayName="MediaServiceLocation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1b5a8da7-2902-4a68-b305-512b713c37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Gecheckt_x003f_" ma:index="31" nillable="true" ma:displayName="Gecheckt?" ma:default="1" ma:format="Dropdown" ma:internalName="Gecheckt_x003f_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13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2991AE-A4BE-4820-9B2C-E03FDE0B67D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6410e7d7-0700-4cf2-aa1a-d206d5487a67"/>
    <ds:schemaRef ds:uri="http://schemas.microsoft.com/sharepoint/v3/fields"/>
    <ds:schemaRef ds:uri="212e7488-a99a-4846-9882-8bbb3cb38dd7"/>
  </ds:schemaRefs>
</ds:datastoreItem>
</file>

<file path=customXml/itemProps2.xml><?xml version="1.0" encoding="utf-8"?>
<ds:datastoreItem xmlns:ds="http://schemas.openxmlformats.org/officeDocument/2006/customXml" ds:itemID="{397EF209-5206-42EE-934C-DBB574B396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12e7488-a99a-4846-9882-8bbb3cb38dd7"/>
    <ds:schemaRef ds:uri="6410e7d7-0700-4cf2-aa1a-d206d5487a67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2D1EEE-C2E0-4F73-899E-C02A43B5FD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1232</TotalTime>
  <Words>376</Words>
  <Application>Microsoft Office PowerPoint</Application>
  <PresentationFormat>Breedbeeld</PresentationFormat>
  <Paragraphs>79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Outfit</vt:lpstr>
      <vt:lpstr>Poppins</vt:lpstr>
      <vt:lpstr>PVB</vt:lpstr>
      <vt:lpstr>Stel… we kijken samen wat er wél kan!</vt:lpstr>
      <vt:lpstr>Ik    me even voor!</vt:lpstr>
      <vt:lpstr>Aanleiding</vt:lpstr>
      <vt:lpstr>Doelstellingen</vt:lpstr>
      <vt:lpstr>PowerPoint-presentatie</vt:lpstr>
      <vt:lpstr>PowerPoint-presentatie</vt:lpstr>
      <vt:lpstr>Datavraag</vt:lpstr>
      <vt:lpstr>Mogelijke routes voor data</vt:lpstr>
      <vt:lpstr>Samenwerking Liander</vt:lpstr>
      <vt:lpstr>Ken jij nog andere routes voor het verkrijgen van data? Deel het!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 besparen in Rozendaal</dc:title>
  <dc:creator>Hage de Vries</dc:creator>
  <cp:lastModifiedBy>Rudy Loos</cp:lastModifiedBy>
  <cp:revision>53</cp:revision>
  <dcterms:created xsi:type="dcterms:W3CDTF">2023-05-23T08:24:04Z</dcterms:created>
  <dcterms:modified xsi:type="dcterms:W3CDTF">2024-01-30T19:29:36Z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0x01010012ECDBC50258104088FE7255D4135A3C</vt:lpwstr>
  </property>
</Properties>
</file>